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77" r:id="rId3"/>
    <p:sldId id="260" r:id="rId4"/>
    <p:sldId id="262" r:id="rId5"/>
    <p:sldId id="258" r:id="rId6"/>
    <p:sldId id="261" r:id="rId7"/>
    <p:sldId id="266" r:id="rId8"/>
    <p:sldId id="263" r:id="rId9"/>
    <p:sldId id="264" r:id="rId10"/>
    <p:sldId id="265" r:id="rId11"/>
    <p:sldId id="268" r:id="rId12"/>
    <p:sldId id="269" r:id="rId13"/>
    <p:sldId id="270" r:id="rId14"/>
    <p:sldId id="271" r:id="rId15"/>
    <p:sldId id="272" r:id="rId16"/>
    <p:sldId id="274" r:id="rId17"/>
    <p:sldId id="278" r:id="rId18"/>
    <p:sldId id="280" r:id="rId19"/>
    <p:sldId id="281" r:id="rId20"/>
    <p:sldId id="273" r:id="rId21"/>
    <p:sldId id="276" r:id="rId22"/>
    <p:sldId id="279" r:id="rId23"/>
    <p:sldId id="285" r:id="rId24"/>
    <p:sldId id="282" r:id="rId25"/>
    <p:sldId id="283" r:id="rId26"/>
    <p:sldId id="286" r:id="rId27"/>
    <p:sldId id="284"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275" r:id="rId42"/>
    <p:sldId id="267"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snapToGrid="0">
      <p:cViewPr>
        <p:scale>
          <a:sx n="60" d="100"/>
          <a:sy n="60" d="100"/>
        </p:scale>
        <p:origin x="1550" y="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60A564-3DFA-4F7B-8DDF-66DAC755A844}" type="doc">
      <dgm:prSet loTypeId="urn:microsoft.com/office/officeart/2005/8/layout/chevron1" loCatId="process" qsTypeId="urn:microsoft.com/office/officeart/2005/8/quickstyle/simple1" qsCatId="simple" csTypeId="urn:microsoft.com/office/officeart/2005/8/colors/accent1_2" csCatId="accent1" phldr="1"/>
      <dgm:spPr/>
    </dgm:pt>
    <dgm:pt modelId="{E934F2FA-AA91-43AA-9E2D-F237E101EB78}">
      <dgm:prSet phldrT="[Text]"/>
      <dgm:spPr>
        <a:solidFill>
          <a:srgbClr val="CC0000"/>
        </a:solidFill>
      </dgm:spPr>
      <dgm:t>
        <a:bodyPr/>
        <a:lstStyle/>
        <a:p>
          <a:r>
            <a:rPr lang="en-US" b="0" cap="none" spc="0" dirty="0" smtClean="0">
              <a:ln w="0"/>
              <a:solidFill>
                <a:schemeClr val="bg1"/>
              </a:solidFill>
              <a:effectLst>
                <a:outerShdw blurRad="38100" dist="19050" dir="2700000" algn="tl" rotWithShape="0">
                  <a:schemeClr val="dk1">
                    <a:alpha val="40000"/>
                  </a:schemeClr>
                </a:outerShdw>
              </a:effectLst>
            </a:rPr>
            <a:t>DNA</a:t>
          </a:r>
          <a:endParaRPr lang="en-US" b="0" cap="none" spc="0" dirty="0">
            <a:ln w="0"/>
            <a:solidFill>
              <a:schemeClr val="bg1"/>
            </a:solidFill>
            <a:effectLst>
              <a:outerShdw blurRad="38100" dist="19050" dir="2700000" algn="tl" rotWithShape="0">
                <a:schemeClr val="dk1">
                  <a:alpha val="40000"/>
                </a:schemeClr>
              </a:outerShdw>
            </a:effectLst>
          </a:endParaRPr>
        </a:p>
      </dgm:t>
    </dgm:pt>
    <dgm:pt modelId="{2BB56263-0BB2-4283-BBD5-A83535B0EFE7}" type="parTrans" cxnId="{0C99EA0D-3D87-4CA5-92D9-A4E061ADBF76}">
      <dgm:prSet/>
      <dgm:spPr/>
      <dgm:t>
        <a:bodyPr/>
        <a:lstStyle/>
        <a:p>
          <a:endParaRPr lang="en-US" b="0" cap="none" spc="0">
            <a:ln w="0"/>
            <a:solidFill>
              <a:schemeClr val="bg1"/>
            </a:solidFill>
            <a:effectLst>
              <a:outerShdw blurRad="38100" dist="19050" dir="2700000" algn="tl" rotWithShape="0">
                <a:schemeClr val="dk1">
                  <a:alpha val="40000"/>
                </a:schemeClr>
              </a:outerShdw>
            </a:effectLst>
          </a:endParaRPr>
        </a:p>
      </dgm:t>
    </dgm:pt>
    <dgm:pt modelId="{0CFBC7CE-EAFF-4603-8998-D11C9D3A9277}" type="sibTrans" cxnId="{0C99EA0D-3D87-4CA5-92D9-A4E061ADBF76}">
      <dgm:prSet/>
      <dgm:spPr/>
      <dgm:t>
        <a:bodyPr/>
        <a:lstStyle/>
        <a:p>
          <a:endParaRPr lang="en-US" b="0" cap="none" spc="0">
            <a:ln w="0"/>
            <a:solidFill>
              <a:schemeClr val="bg1"/>
            </a:solidFill>
            <a:effectLst>
              <a:outerShdw blurRad="38100" dist="19050" dir="2700000" algn="tl" rotWithShape="0">
                <a:schemeClr val="dk1">
                  <a:alpha val="40000"/>
                </a:schemeClr>
              </a:outerShdw>
            </a:effectLst>
          </a:endParaRPr>
        </a:p>
      </dgm:t>
    </dgm:pt>
    <dgm:pt modelId="{166B7E5E-3CA6-4017-A6D8-144E720B1414}">
      <dgm:prSet phldrT="[Text]"/>
      <dgm:spPr>
        <a:solidFill>
          <a:srgbClr val="FF9933"/>
        </a:solidFill>
      </dgm:spPr>
      <dgm:t>
        <a:bodyPr/>
        <a:lstStyle/>
        <a:p>
          <a:r>
            <a:rPr lang="en-US" b="0" cap="none" spc="0" dirty="0" smtClean="0">
              <a:ln w="0"/>
              <a:solidFill>
                <a:schemeClr val="bg1"/>
              </a:solidFill>
              <a:effectLst>
                <a:outerShdw blurRad="38100" dist="19050" dir="2700000" algn="tl" rotWithShape="0">
                  <a:schemeClr val="dk1">
                    <a:alpha val="40000"/>
                  </a:schemeClr>
                </a:outerShdw>
              </a:effectLst>
            </a:rPr>
            <a:t>RNA</a:t>
          </a:r>
          <a:endParaRPr lang="en-US" b="0" cap="none" spc="0" dirty="0">
            <a:ln w="0"/>
            <a:solidFill>
              <a:schemeClr val="bg1"/>
            </a:solidFill>
            <a:effectLst>
              <a:outerShdw blurRad="38100" dist="19050" dir="2700000" algn="tl" rotWithShape="0">
                <a:schemeClr val="dk1">
                  <a:alpha val="40000"/>
                </a:schemeClr>
              </a:outerShdw>
            </a:effectLst>
          </a:endParaRPr>
        </a:p>
      </dgm:t>
    </dgm:pt>
    <dgm:pt modelId="{BEC78F3C-FC61-4317-A0F0-2B8896D722C2}" type="parTrans" cxnId="{32D306FC-1CB7-41A6-95F5-E6EF5F0FB045}">
      <dgm:prSet/>
      <dgm:spPr/>
      <dgm:t>
        <a:bodyPr/>
        <a:lstStyle/>
        <a:p>
          <a:endParaRPr lang="en-US" b="0" cap="none" spc="0">
            <a:ln w="0"/>
            <a:solidFill>
              <a:schemeClr val="bg1"/>
            </a:solidFill>
            <a:effectLst>
              <a:outerShdw blurRad="38100" dist="19050" dir="2700000" algn="tl" rotWithShape="0">
                <a:schemeClr val="dk1">
                  <a:alpha val="40000"/>
                </a:schemeClr>
              </a:outerShdw>
            </a:effectLst>
          </a:endParaRPr>
        </a:p>
      </dgm:t>
    </dgm:pt>
    <dgm:pt modelId="{CCBDB6B8-FF2C-474B-838D-E23ED6E94320}" type="sibTrans" cxnId="{32D306FC-1CB7-41A6-95F5-E6EF5F0FB045}">
      <dgm:prSet/>
      <dgm:spPr/>
      <dgm:t>
        <a:bodyPr/>
        <a:lstStyle/>
        <a:p>
          <a:endParaRPr lang="en-US" b="0" cap="none" spc="0">
            <a:ln w="0"/>
            <a:solidFill>
              <a:schemeClr val="bg1"/>
            </a:solidFill>
            <a:effectLst>
              <a:outerShdw blurRad="38100" dist="19050" dir="2700000" algn="tl" rotWithShape="0">
                <a:schemeClr val="dk1">
                  <a:alpha val="40000"/>
                </a:schemeClr>
              </a:outerShdw>
            </a:effectLst>
          </a:endParaRPr>
        </a:p>
      </dgm:t>
    </dgm:pt>
    <dgm:pt modelId="{5E2EF9E5-64F6-4641-B98D-591937F6D697}" type="pres">
      <dgm:prSet presAssocID="{A760A564-3DFA-4F7B-8DDF-66DAC755A844}" presName="Name0" presStyleCnt="0">
        <dgm:presLayoutVars>
          <dgm:dir/>
          <dgm:animLvl val="lvl"/>
          <dgm:resizeHandles val="exact"/>
        </dgm:presLayoutVars>
      </dgm:prSet>
      <dgm:spPr/>
    </dgm:pt>
    <dgm:pt modelId="{C1C0FFC3-031A-42EC-8F1D-075246A4603F}" type="pres">
      <dgm:prSet presAssocID="{E934F2FA-AA91-43AA-9E2D-F237E101EB78}" presName="parTxOnly" presStyleLbl="node1" presStyleIdx="0" presStyleCnt="2">
        <dgm:presLayoutVars>
          <dgm:chMax val="0"/>
          <dgm:chPref val="0"/>
          <dgm:bulletEnabled val="1"/>
        </dgm:presLayoutVars>
      </dgm:prSet>
      <dgm:spPr/>
    </dgm:pt>
    <dgm:pt modelId="{D89EE952-6FDE-4DD2-99C7-63C9D3E6DEEE}" type="pres">
      <dgm:prSet presAssocID="{0CFBC7CE-EAFF-4603-8998-D11C9D3A9277}" presName="parTxOnlySpace" presStyleCnt="0"/>
      <dgm:spPr/>
    </dgm:pt>
    <dgm:pt modelId="{72C4F57C-0D54-486F-8CF8-CE64B507028C}" type="pres">
      <dgm:prSet presAssocID="{166B7E5E-3CA6-4017-A6D8-144E720B1414}" presName="parTxOnly" presStyleLbl="node1" presStyleIdx="1" presStyleCnt="2">
        <dgm:presLayoutVars>
          <dgm:chMax val="0"/>
          <dgm:chPref val="0"/>
          <dgm:bulletEnabled val="1"/>
        </dgm:presLayoutVars>
      </dgm:prSet>
      <dgm:spPr/>
    </dgm:pt>
  </dgm:ptLst>
  <dgm:cxnLst>
    <dgm:cxn modelId="{0C99EA0D-3D87-4CA5-92D9-A4E061ADBF76}" srcId="{A760A564-3DFA-4F7B-8DDF-66DAC755A844}" destId="{E934F2FA-AA91-43AA-9E2D-F237E101EB78}" srcOrd="0" destOrd="0" parTransId="{2BB56263-0BB2-4283-BBD5-A83535B0EFE7}" sibTransId="{0CFBC7CE-EAFF-4603-8998-D11C9D3A9277}"/>
    <dgm:cxn modelId="{238C8689-EAF7-437D-B12B-CE80A5985177}" type="presOf" srcId="{A760A564-3DFA-4F7B-8DDF-66DAC755A844}" destId="{5E2EF9E5-64F6-4641-B98D-591937F6D697}" srcOrd="0" destOrd="0" presId="urn:microsoft.com/office/officeart/2005/8/layout/chevron1"/>
    <dgm:cxn modelId="{C7693972-261A-4A42-A275-306B141F9B12}" type="presOf" srcId="{166B7E5E-3CA6-4017-A6D8-144E720B1414}" destId="{72C4F57C-0D54-486F-8CF8-CE64B507028C}" srcOrd="0" destOrd="0" presId="urn:microsoft.com/office/officeart/2005/8/layout/chevron1"/>
    <dgm:cxn modelId="{89898730-645D-4651-9216-E9CEB4633ADD}" type="presOf" srcId="{E934F2FA-AA91-43AA-9E2D-F237E101EB78}" destId="{C1C0FFC3-031A-42EC-8F1D-075246A4603F}" srcOrd="0" destOrd="0" presId="urn:microsoft.com/office/officeart/2005/8/layout/chevron1"/>
    <dgm:cxn modelId="{32D306FC-1CB7-41A6-95F5-E6EF5F0FB045}" srcId="{A760A564-3DFA-4F7B-8DDF-66DAC755A844}" destId="{166B7E5E-3CA6-4017-A6D8-144E720B1414}" srcOrd="1" destOrd="0" parTransId="{BEC78F3C-FC61-4317-A0F0-2B8896D722C2}" sibTransId="{CCBDB6B8-FF2C-474B-838D-E23ED6E94320}"/>
    <dgm:cxn modelId="{C7F28367-111D-4D97-A4D0-BEC65E9EC83D}" type="presParOf" srcId="{5E2EF9E5-64F6-4641-B98D-591937F6D697}" destId="{C1C0FFC3-031A-42EC-8F1D-075246A4603F}" srcOrd="0" destOrd="0" presId="urn:microsoft.com/office/officeart/2005/8/layout/chevron1"/>
    <dgm:cxn modelId="{09FABDD3-94F9-4296-B95F-95B8FD50A251}" type="presParOf" srcId="{5E2EF9E5-64F6-4641-B98D-591937F6D697}" destId="{D89EE952-6FDE-4DD2-99C7-63C9D3E6DEEE}" srcOrd="1" destOrd="0" presId="urn:microsoft.com/office/officeart/2005/8/layout/chevron1"/>
    <dgm:cxn modelId="{D68B5AD8-2E1A-450A-B77C-7B244ACDE86F}" type="presParOf" srcId="{5E2EF9E5-64F6-4641-B98D-591937F6D697}" destId="{72C4F57C-0D54-486F-8CF8-CE64B507028C}"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841452-DBA5-4D74-8754-18A489CA1C99}" type="doc">
      <dgm:prSet loTypeId="urn:microsoft.com/office/officeart/2005/8/layout/hProcess9" loCatId="process" qsTypeId="urn:microsoft.com/office/officeart/2005/8/quickstyle/simple1" qsCatId="simple" csTypeId="urn:microsoft.com/office/officeart/2005/8/colors/colorful5" csCatId="colorful" phldr="1"/>
      <dgm:spPr/>
    </dgm:pt>
    <dgm:pt modelId="{F08D82EB-76B4-407B-9ECB-21416CE00890}">
      <dgm:prSet phldrT="[Text]" custT="1"/>
      <dgm:spPr/>
      <dgm:t>
        <a:bodyPr/>
        <a:lstStyle/>
        <a:p>
          <a:r>
            <a:rPr lang="en-US" sz="2400" b="1" dirty="0" smtClean="0"/>
            <a:t>Raw Reads</a:t>
          </a:r>
          <a:endParaRPr lang="en-US" sz="2400" b="1" dirty="0"/>
        </a:p>
      </dgm:t>
    </dgm:pt>
    <dgm:pt modelId="{DD1648A7-DEE2-4673-A4A0-8EE3013B22DA}" type="parTrans" cxnId="{AA02BEEC-1435-46AD-8585-470418E0EADE}">
      <dgm:prSet/>
      <dgm:spPr/>
      <dgm:t>
        <a:bodyPr/>
        <a:lstStyle/>
        <a:p>
          <a:endParaRPr lang="en-US" sz="1600" b="1"/>
        </a:p>
      </dgm:t>
    </dgm:pt>
    <dgm:pt modelId="{D9044968-A539-44A2-BA47-971881F9269F}" type="sibTrans" cxnId="{AA02BEEC-1435-46AD-8585-470418E0EADE}">
      <dgm:prSet/>
      <dgm:spPr/>
      <dgm:t>
        <a:bodyPr/>
        <a:lstStyle/>
        <a:p>
          <a:endParaRPr lang="en-US" sz="1600" b="1"/>
        </a:p>
      </dgm:t>
    </dgm:pt>
    <dgm:pt modelId="{9450F862-A3D0-4874-A929-572CE2C3DE03}">
      <dgm:prSet phldrT="[Text]" custT="1"/>
      <dgm:spPr/>
      <dgm:t>
        <a:bodyPr/>
        <a:lstStyle/>
        <a:p>
          <a:r>
            <a:rPr lang="en-US" sz="2400" b="1" dirty="0" smtClean="0"/>
            <a:t>Trim Reads</a:t>
          </a:r>
          <a:endParaRPr lang="en-US" sz="2400" b="1" dirty="0"/>
        </a:p>
      </dgm:t>
    </dgm:pt>
    <dgm:pt modelId="{A22435C9-8386-4A8F-B0E1-94AD3D8527D5}" type="parTrans" cxnId="{6DBD8164-91EF-447D-8B77-6DE4BEFCA60F}">
      <dgm:prSet/>
      <dgm:spPr/>
      <dgm:t>
        <a:bodyPr/>
        <a:lstStyle/>
        <a:p>
          <a:endParaRPr lang="en-US" sz="1600" b="1"/>
        </a:p>
      </dgm:t>
    </dgm:pt>
    <dgm:pt modelId="{28B4D0BE-CF09-4213-B7FA-EE32ACE2CFDA}" type="sibTrans" cxnId="{6DBD8164-91EF-447D-8B77-6DE4BEFCA60F}">
      <dgm:prSet/>
      <dgm:spPr/>
      <dgm:t>
        <a:bodyPr/>
        <a:lstStyle/>
        <a:p>
          <a:endParaRPr lang="en-US" sz="1600" b="1"/>
        </a:p>
      </dgm:t>
    </dgm:pt>
    <dgm:pt modelId="{A75AADDD-1498-4AEB-8C2E-BF3A415E7ADB}">
      <dgm:prSet phldrT="[Text]" custT="1"/>
      <dgm:spPr/>
      <dgm:t>
        <a:bodyPr/>
        <a:lstStyle/>
        <a:p>
          <a:r>
            <a:rPr lang="en-US" sz="2300" b="1" dirty="0" smtClean="0"/>
            <a:t>Peak Calling</a:t>
          </a:r>
          <a:endParaRPr lang="en-US" sz="2300" b="1" dirty="0" smtClean="0"/>
        </a:p>
      </dgm:t>
    </dgm:pt>
    <dgm:pt modelId="{76A6A633-6326-45E8-858D-1BA58F624862}" type="parTrans" cxnId="{1C53BC44-AFDD-4B56-9E87-E66B651B9B4A}">
      <dgm:prSet/>
      <dgm:spPr/>
      <dgm:t>
        <a:bodyPr/>
        <a:lstStyle/>
        <a:p>
          <a:endParaRPr lang="en-US" sz="1600" b="1"/>
        </a:p>
      </dgm:t>
    </dgm:pt>
    <dgm:pt modelId="{624B9764-6099-4E74-867A-B051EFA6A939}" type="sibTrans" cxnId="{1C53BC44-AFDD-4B56-9E87-E66B651B9B4A}">
      <dgm:prSet/>
      <dgm:spPr/>
      <dgm:t>
        <a:bodyPr/>
        <a:lstStyle/>
        <a:p>
          <a:endParaRPr lang="en-US" sz="1600" b="1"/>
        </a:p>
      </dgm:t>
    </dgm:pt>
    <dgm:pt modelId="{F38C4CC0-6009-4809-AC58-38AF3177B821}">
      <dgm:prSet phldrT="[Text]" custT="1"/>
      <dgm:spPr/>
      <dgm:t>
        <a:bodyPr/>
        <a:lstStyle/>
        <a:p>
          <a:r>
            <a:rPr lang="en-US" sz="2400" b="1" dirty="0" smtClean="0"/>
            <a:t>Genome Alignment</a:t>
          </a:r>
          <a:endParaRPr lang="en-US" sz="2400" b="1" dirty="0"/>
        </a:p>
      </dgm:t>
    </dgm:pt>
    <dgm:pt modelId="{2A4E755D-ABD7-40ED-B5A7-78BEF1DA30F2}" type="parTrans" cxnId="{5A75F3EB-EF91-4641-81DF-C8A83E341B05}">
      <dgm:prSet/>
      <dgm:spPr/>
      <dgm:t>
        <a:bodyPr/>
        <a:lstStyle/>
        <a:p>
          <a:endParaRPr lang="en-US" sz="1600"/>
        </a:p>
      </dgm:t>
    </dgm:pt>
    <dgm:pt modelId="{B033A6D9-012C-4E78-854A-B47E49CC9080}" type="sibTrans" cxnId="{5A75F3EB-EF91-4641-81DF-C8A83E341B05}">
      <dgm:prSet/>
      <dgm:spPr/>
      <dgm:t>
        <a:bodyPr/>
        <a:lstStyle/>
        <a:p>
          <a:endParaRPr lang="en-US" sz="1600"/>
        </a:p>
      </dgm:t>
    </dgm:pt>
    <dgm:pt modelId="{0DFD08E1-BF5E-4CC6-9FA3-8E9B1747FC62}" type="pres">
      <dgm:prSet presAssocID="{7F841452-DBA5-4D74-8754-18A489CA1C99}" presName="CompostProcess" presStyleCnt="0">
        <dgm:presLayoutVars>
          <dgm:dir/>
          <dgm:resizeHandles val="exact"/>
        </dgm:presLayoutVars>
      </dgm:prSet>
      <dgm:spPr/>
    </dgm:pt>
    <dgm:pt modelId="{701287D9-7248-4375-8093-399C8FD9A5B8}" type="pres">
      <dgm:prSet presAssocID="{7F841452-DBA5-4D74-8754-18A489CA1C99}" presName="arrow" presStyleLbl="bgShp" presStyleIdx="0" presStyleCnt="1" custLinFactNeighborX="-1564" custLinFactNeighborY="-654"/>
      <dgm:spPr/>
    </dgm:pt>
    <dgm:pt modelId="{13ABB4A5-A67D-4CBC-961C-18102018E8E3}" type="pres">
      <dgm:prSet presAssocID="{7F841452-DBA5-4D74-8754-18A489CA1C99}" presName="linearProcess" presStyleCnt="0"/>
      <dgm:spPr/>
    </dgm:pt>
    <dgm:pt modelId="{83620CE6-4C34-41F1-94A8-3AA4A6E822E1}" type="pres">
      <dgm:prSet presAssocID="{F08D82EB-76B4-407B-9ECB-21416CE00890}" presName="textNode" presStyleLbl="node1" presStyleIdx="0" presStyleCnt="4">
        <dgm:presLayoutVars>
          <dgm:bulletEnabled val="1"/>
        </dgm:presLayoutVars>
      </dgm:prSet>
      <dgm:spPr/>
      <dgm:t>
        <a:bodyPr/>
        <a:lstStyle/>
        <a:p>
          <a:endParaRPr lang="en-US"/>
        </a:p>
      </dgm:t>
    </dgm:pt>
    <dgm:pt modelId="{918FAC2C-3C5C-4715-BAE0-B582F40C6A8E}" type="pres">
      <dgm:prSet presAssocID="{D9044968-A539-44A2-BA47-971881F9269F}" presName="sibTrans" presStyleCnt="0"/>
      <dgm:spPr/>
    </dgm:pt>
    <dgm:pt modelId="{D1BEE3BE-B607-4DC2-8AF5-AAAF1CC0D95B}" type="pres">
      <dgm:prSet presAssocID="{9450F862-A3D0-4874-A929-572CE2C3DE03}" presName="textNode" presStyleLbl="node1" presStyleIdx="1" presStyleCnt="4">
        <dgm:presLayoutVars>
          <dgm:bulletEnabled val="1"/>
        </dgm:presLayoutVars>
      </dgm:prSet>
      <dgm:spPr/>
      <dgm:t>
        <a:bodyPr/>
        <a:lstStyle/>
        <a:p>
          <a:endParaRPr lang="en-US"/>
        </a:p>
      </dgm:t>
    </dgm:pt>
    <dgm:pt modelId="{2AFFF202-BDC1-44FA-B9AC-BA9299DC8667}" type="pres">
      <dgm:prSet presAssocID="{28B4D0BE-CF09-4213-B7FA-EE32ACE2CFDA}" presName="sibTrans" presStyleCnt="0"/>
      <dgm:spPr/>
    </dgm:pt>
    <dgm:pt modelId="{091E2E93-3CB3-45A3-9AE0-A87BDBAF3568}" type="pres">
      <dgm:prSet presAssocID="{F38C4CC0-6009-4809-AC58-38AF3177B821}" presName="textNode" presStyleLbl="node1" presStyleIdx="2" presStyleCnt="4" custLinFactNeighborX="-7892">
        <dgm:presLayoutVars>
          <dgm:bulletEnabled val="1"/>
        </dgm:presLayoutVars>
      </dgm:prSet>
      <dgm:spPr/>
      <dgm:t>
        <a:bodyPr/>
        <a:lstStyle/>
        <a:p>
          <a:endParaRPr lang="en-US"/>
        </a:p>
      </dgm:t>
    </dgm:pt>
    <dgm:pt modelId="{EE014578-8268-4CD8-9299-794C7AB633C4}" type="pres">
      <dgm:prSet presAssocID="{B033A6D9-012C-4E78-854A-B47E49CC9080}" presName="sibTrans" presStyleCnt="0"/>
      <dgm:spPr/>
    </dgm:pt>
    <dgm:pt modelId="{F42A9E6B-343B-424A-9D1E-9015B7D86B22}" type="pres">
      <dgm:prSet presAssocID="{A75AADDD-1498-4AEB-8C2E-BF3A415E7ADB}" presName="textNode" presStyleLbl="node1" presStyleIdx="3" presStyleCnt="4">
        <dgm:presLayoutVars>
          <dgm:bulletEnabled val="1"/>
        </dgm:presLayoutVars>
      </dgm:prSet>
      <dgm:spPr/>
      <dgm:t>
        <a:bodyPr/>
        <a:lstStyle/>
        <a:p>
          <a:endParaRPr lang="en-US"/>
        </a:p>
      </dgm:t>
    </dgm:pt>
  </dgm:ptLst>
  <dgm:cxnLst>
    <dgm:cxn modelId="{6DBD8164-91EF-447D-8B77-6DE4BEFCA60F}" srcId="{7F841452-DBA5-4D74-8754-18A489CA1C99}" destId="{9450F862-A3D0-4874-A929-572CE2C3DE03}" srcOrd="1" destOrd="0" parTransId="{A22435C9-8386-4A8F-B0E1-94AD3D8527D5}" sibTransId="{28B4D0BE-CF09-4213-B7FA-EE32ACE2CFDA}"/>
    <dgm:cxn modelId="{5A75F3EB-EF91-4641-81DF-C8A83E341B05}" srcId="{7F841452-DBA5-4D74-8754-18A489CA1C99}" destId="{F38C4CC0-6009-4809-AC58-38AF3177B821}" srcOrd="2" destOrd="0" parTransId="{2A4E755D-ABD7-40ED-B5A7-78BEF1DA30F2}" sibTransId="{B033A6D9-012C-4E78-854A-B47E49CC9080}"/>
    <dgm:cxn modelId="{AA02BEEC-1435-46AD-8585-470418E0EADE}" srcId="{7F841452-DBA5-4D74-8754-18A489CA1C99}" destId="{F08D82EB-76B4-407B-9ECB-21416CE00890}" srcOrd="0" destOrd="0" parTransId="{DD1648A7-DEE2-4673-A4A0-8EE3013B22DA}" sibTransId="{D9044968-A539-44A2-BA47-971881F9269F}"/>
    <dgm:cxn modelId="{41B99E92-A7EC-4E97-BB01-582DB8B269E6}" type="presOf" srcId="{A75AADDD-1498-4AEB-8C2E-BF3A415E7ADB}" destId="{F42A9E6B-343B-424A-9D1E-9015B7D86B22}" srcOrd="0" destOrd="0" presId="urn:microsoft.com/office/officeart/2005/8/layout/hProcess9"/>
    <dgm:cxn modelId="{5CE4D162-154D-4318-A771-DB3809015AB9}" type="presOf" srcId="{7F841452-DBA5-4D74-8754-18A489CA1C99}" destId="{0DFD08E1-BF5E-4CC6-9FA3-8E9B1747FC62}" srcOrd="0" destOrd="0" presId="urn:microsoft.com/office/officeart/2005/8/layout/hProcess9"/>
    <dgm:cxn modelId="{52B0DCCD-A53C-4172-94ED-47E1294E4AE0}" type="presOf" srcId="{9450F862-A3D0-4874-A929-572CE2C3DE03}" destId="{D1BEE3BE-B607-4DC2-8AF5-AAAF1CC0D95B}" srcOrd="0" destOrd="0" presId="urn:microsoft.com/office/officeart/2005/8/layout/hProcess9"/>
    <dgm:cxn modelId="{1C53BC44-AFDD-4B56-9E87-E66B651B9B4A}" srcId="{7F841452-DBA5-4D74-8754-18A489CA1C99}" destId="{A75AADDD-1498-4AEB-8C2E-BF3A415E7ADB}" srcOrd="3" destOrd="0" parTransId="{76A6A633-6326-45E8-858D-1BA58F624862}" sibTransId="{624B9764-6099-4E74-867A-B051EFA6A939}"/>
    <dgm:cxn modelId="{679D9391-C621-47C9-A947-89E48F5D14EF}" type="presOf" srcId="{F08D82EB-76B4-407B-9ECB-21416CE00890}" destId="{83620CE6-4C34-41F1-94A8-3AA4A6E822E1}" srcOrd="0" destOrd="0" presId="urn:microsoft.com/office/officeart/2005/8/layout/hProcess9"/>
    <dgm:cxn modelId="{321FDAB1-CC40-4AC1-AB4E-644EC4366B20}" type="presOf" srcId="{F38C4CC0-6009-4809-AC58-38AF3177B821}" destId="{091E2E93-3CB3-45A3-9AE0-A87BDBAF3568}" srcOrd="0" destOrd="0" presId="urn:microsoft.com/office/officeart/2005/8/layout/hProcess9"/>
    <dgm:cxn modelId="{82548342-26C8-4002-A207-49911D1E1DC4}" type="presParOf" srcId="{0DFD08E1-BF5E-4CC6-9FA3-8E9B1747FC62}" destId="{701287D9-7248-4375-8093-399C8FD9A5B8}" srcOrd="0" destOrd="0" presId="urn:microsoft.com/office/officeart/2005/8/layout/hProcess9"/>
    <dgm:cxn modelId="{A9C417D1-4C49-44B2-A6E7-91824B103D90}" type="presParOf" srcId="{0DFD08E1-BF5E-4CC6-9FA3-8E9B1747FC62}" destId="{13ABB4A5-A67D-4CBC-961C-18102018E8E3}" srcOrd="1" destOrd="0" presId="urn:microsoft.com/office/officeart/2005/8/layout/hProcess9"/>
    <dgm:cxn modelId="{78614399-BDC0-4CA0-B2E2-840A7D217857}" type="presParOf" srcId="{13ABB4A5-A67D-4CBC-961C-18102018E8E3}" destId="{83620CE6-4C34-41F1-94A8-3AA4A6E822E1}" srcOrd="0" destOrd="0" presId="urn:microsoft.com/office/officeart/2005/8/layout/hProcess9"/>
    <dgm:cxn modelId="{B1850957-83A7-48CD-BDE2-EB0556BA794C}" type="presParOf" srcId="{13ABB4A5-A67D-4CBC-961C-18102018E8E3}" destId="{918FAC2C-3C5C-4715-BAE0-B582F40C6A8E}" srcOrd="1" destOrd="0" presId="urn:microsoft.com/office/officeart/2005/8/layout/hProcess9"/>
    <dgm:cxn modelId="{BE2CAE7F-070B-433F-A917-2903188C1AA2}" type="presParOf" srcId="{13ABB4A5-A67D-4CBC-961C-18102018E8E3}" destId="{D1BEE3BE-B607-4DC2-8AF5-AAAF1CC0D95B}" srcOrd="2" destOrd="0" presId="urn:microsoft.com/office/officeart/2005/8/layout/hProcess9"/>
    <dgm:cxn modelId="{6CFF3C89-2B10-4A05-9554-D996F0DE6B51}" type="presParOf" srcId="{13ABB4A5-A67D-4CBC-961C-18102018E8E3}" destId="{2AFFF202-BDC1-44FA-B9AC-BA9299DC8667}" srcOrd="3" destOrd="0" presId="urn:microsoft.com/office/officeart/2005/8/layout/hProcess9"/>
    <dgm:cxn modelId="{47E8EDD1-3E07-4CA8-ABC0-BBDA2BEF588E}" type="presParOf" srcId="{13ABB4A5-A67D-4CBC-961C-18102018E8E3}" destId="{091E2E93-3CB3-45A3-9AE0-A87BDBAF3568}" srcOrd="4" destOrd="0" presId="urn:microsoft.com/office/officeart/2005/8/layout/hProcess9"/>
    <dgm:cxn modelId="{3825E0BF-1339-4DBE-91BB-256426794931}" type="presParOf" srcId="{13ABB4A5-A67D-4CBC-961C-18102018E8E3}" destId="{EE014578-8268-4CD8-9299-794C7AB633C4}" srcOrd="5" destOrd="0" presId="urn:microsoft.com/office/officeart/2005/8/layout/hProcess9"/>
    <dgm:cxn modelId="{3F2DEDA2-D58C-4C0B-8AFB-1C335BA71365}" type="presParOf" srcId="{13ABB4A5-A67D-4CBC-961C-18102018E8E3}" destId="{F42A9E6B-343B-424A-9D1E-9015B7D86B2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0FFC3-031A-42EC-8F1D-075246A4603F}">
      <dsp:nvSpPr>
        <dsp:cNvPr id="0" name=""/>
        <dsp:cNvSpPr/>
      </dsp:nvSpPr>
      <dsp:spPr>
        <a:xfrm>
          <a:off x="3901" y="79115"/>
          <a:ext cx="2332310" cy="932924"/>
        </a:xfrm>
        <a:prstGeom prst="chevron">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en-US" sz="4800" b="0" kern="1200" cap="none" spc="0" dirty="0" smtClean="0">
              <a:ln w="0"/>
              <a:solidFill>
                <a:schemeClr val="bg1"/>
              </a:solidFill>
              <a:effectLst>
                <a:outerShdw blurRad="38100" dist="19050" dir="2700000" algn="tl" rotWithShape="0">
                  <a:schemeClr val="dk1">
                    <a:alpha val="40000"/>
                  </a:schemeClr>
                </a:outerShdw>
              </a:effectLst>
            </a:rPr>
            <a:t>DNA</a:t>
          </a:r>
          <a:endParaRPr lang="en-US" sz="4800" b="0" kern="1200" cap="none" spc="0" dirty="0">
            <a:ln w="0"/>
            <a:solidFill>
              <a:schemeClr val="bg1"/>
            </a:solidFill>
            <a:effectLst>
              <a:outerShdw blurRad="38100" dist="19050" dir="2700000" algn="tl" rotWithShape="0">
                <a:schemeClr val="dk1">
                  <a:alpha val="40000"/>
                </a:schemeClr>
              </a:outerShdw>
            </a:effectLst>
          </a:endParaRPr>
        </a:p>
      </dsp:txBody>
      <dsp:txXfrm>
        <a:off x="470363" y="79115"/>
        <a:ext cx="1399386" cy="932924"/>
      </dsp:txXfrm>
    </dsp:sp>
    <dsp:sp modelId="{72C4F57C-0D54-486F-8CF8-CE64B507028C}">
      <dsp:nvSpPr>
        <dsp:cNvPr id="0" name=""/>
        <dsp:cNvSpPr/>
      </dsp:nvSpPr>
      <dsp:spPr>
        <a:xfrm>
          <a:off x="2102980" y="79115"/>
          <a:ext cx="2332310" cy="932924"/>
        </a:xfrm>
        <a:prstGeom prst="chevron">
          <a:avLst/>
        </a:prstGeom>
        <a:solidFill>
          <a:srgbClr val="FF99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en-US" sz="4800" b="0" kern="1200" cap="none" spc="0" dirty="0" smtClean="0">
              <a:ln w="0"/>
              <a:solidFill>
                <a:schemeClr val="bg1"/>
              </a:solidFill>
              <a:effectLst>
                <a:outerShdw blurRad="38100" dist="19050" dir="2700000" algn="tl" rotWithShape="0">
                  <a:schemeClr val="dk1">
                    <a:alpha val="40000"/>
                  </a:schemeClr>
                </a:outerShdw>
              </a:effectLst>
            </a:rPr>
            <a:t>RNA</a:t>
          </a:r>
          <a:endParaRPr lang="en-US" sz="4800" b="0" kern="1200" cap="none" spc="0" dirty="0">
            <a:ln w="0"/>
            <a:solidFill>
              <a:schemeClr val="bg1"/>
            </a:solidFill>
            <a:effectLst>
              <a:outerShdw blurRad="38100" dist="19050" dir="2700000" algn="tl" rotWithShape="0">
                <a:schemeClr val="dk1">
                  <a:alpha val="40000"/>
                </a:schemeClr>
              </a:outerShdw>
            </a:effectLst>
          </a:endParaRPr>
        </a:p>
      </dsp:txBody>
      <dsp:txXfrm>
        <a:off x="2569442" y="79115"/>
        <a:ext cx="1399386" cy="932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287D9-7248-4375-8093-399C8FD9A5B8}">
      <dsp:nvSpPr>
        <dsp:cNvPr id="0" name=""/>
        <dsp:cNvSpPr/>
      </dsp:nvSpPr>
      <dsp:spPr>
        <a:xfrm>
          <a:off x="626574" y="0"/>
          <a:ext cx="8631064" cy="5075823"/>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20CE6-4C34-41F1-94A8-3AA4A6E822E1}">
      <dsp:nvSpPr>
        <dsp:cNvPr id="0" name=""/>
        <dsp:cNvSpPr/>
      </dsp:nvSpPr>
      <dsp:spPr>
        <a:xfrm>
          <a:off x="3470" y="1522747"/>
          <a:ext cx="2254944" cy="203032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Raw Reads</a:t>
          </a:r>
          <a:endParaRPr lang="en-US" sz="2400" b="1" kern="1200" dirty="0"/>
        </a:p>
      </dsp:txBody>
      <dsp:txXfrm>
        <a:off x="102582" y="1621859"/>
        <a:ext cx="2056720" cy="1832105"/>
      </dsp:txXfrm>
    </dsp:sp>
    <dsp:sp modelId="{D1BEE3BE-B607-4DC2-8AF5-AAAF1CC0D95B}">
      <dsp:nvSpPr>
        <dsp:cNvPr id="0" name=""/>
        <dsp:cNvSpPr/>
      </dsp:nvSpPr>
      <dsp:spPr>
        <a:xfrm>
          <a:off x="2634239" y="1522747"/>
          <a:ext cx="2254944" cy="2030329"/>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Trim Reads</a:t>
          </a:r>
          <a:endParaRPr lang="en-US" sz="2400" b="1" kern="1200" dirty="0"/>
        </a:p>
      </dsp:txBody>
      <dsp:txXfrm>
        <a:off x="2733351" y="1621859"/>
        <a:ext cx="2056720" cy="1832105"/>
      </dsp:txXfrm>
    </dsp:sp>
    <dsp:sp modelId="{091E2E93-3CB3-45A3-9AE0-A87BDBAF3568}">
      <dsp:nvSpPr>
        <dsp:cNvPr id="0" name=""/>
        <dsp:cNvSpPr/>
      </dsp:nvSpPr>
      <dsp:spPr>
        <a:xfrm>
          <a:off x="5235348" y="1522747"/>
          <a:ext cx="2254944" cy="2030329"/>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Genome Alignment</a:t>
          </a:r>
          <a:endParaRPr lang="en-US" sz="2400" b="1" kern="1200" dirty="0"/>
        </a:p>
      </dsp:txBody>
      <dsp:txXfrm>
        <a:off x="5334460" y="1621859"/>
        <a:ext cx="2056720" cy="1832105"/>
      </dsp:txXfrm>
    </dsp:sp>
    <dsp:sp modelId="{F42A9E6B-343B-424A-9D1E-9015B7D86B22}">
      <dsp:nvSpPr>
        <dsp:cNvPr id="0" name=""/>
        <dsp:cNvSpPr/>
      </dsp:nvSpPr>
      <dsp:spPr>
        <a:xfrm>
          <a:off x="7895777" y="1522747"/>
          <a:ext cx="2254944" cy="2030329"/>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t>Peak Calling</a:t>
          </a:r>
          <a:endParaRPr lang="en-US" sz="2300" b="1" kern="1200" dirty="0" smtClean="0"/>
        </a:p>
      </dsp:txBody>
      <dsp:txXfrm>
        <a:off x="7994889" y="1621859"/>
        <a:ext cx="2056720" cy="18321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BA1E6-12D5-44D5-9328-39E93539299B}" type="datetimeFigureOut">
              <a:rPr lang="en-US" smtClean="0"/>
              <a:t>3/22/2019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1CBFA-9051-49E7-893E-BEB0159871E9}" type="slidenum">
              <a:rPr lang="en-US" smtClean="0"/>
              <a:t>‹#›</a:t>
            </a:fld>
            <a:endParaRPr lang="en-US"/>
          </a:p>
        </p:txBody>
      </p:sp>
    </p:spTree>
    <p:extLst>
      <p:ext uri="{BB962C8B-B14F-4D97-AF65-F5344CB8AC3E}">
        <p14:creationId xmlns:p14="http://schemas.microsoft.com/office/powerpoint/2010/main" val="349194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89F928-DD57-4D51-8C3E-C456D757565C}" type="slidenum">
              <a:rPr lang="en-US" smtClean="0"/>
              <a:t>1</a:t>
            </a:fld>
            <a:endParaRPr lang="en-US"/>
          </a:p>
        </p:txBody>
      </p:sp>
    </p:spTree>
    <p:extLst>
      <p:ext uri="{BB962C8B-B14F-4D97-AF65-F5344CB8AC3E}">
        <p14:creationId xmlns:p14="http://schemas.microsoft.com/office/powerpoint/2010/main" val="411753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366641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133948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768044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3492353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2987123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Lecture 17: 26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279343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Lecture 17: 26 March 2019</a:t>
            </a:r>
            <a:endParaRPr lang="en-US"/>
          </a:p>
        </p:txBody>
      </p:sp>
      <p:sp>
        <p:nvSpPr>
          <p:cNvPr id="8" name="Footer Placeholder 7"/>
          <p:cNvSpPr>
            <a:spLocks noGrp="1"/>
          </p:cNvSpPr>
          <p:nvPr>
            <p:ph type="ftr" sz="quarter" idx="11"/>
          </p:nvPr>
        </p:nvSpPr>
        <p:spPr/>
        <p:txBody>
          <a:bodyPr/>
          <a:lstStyle/>
          <a:p>
            <a:r>
              <a:rPr lang="en-US" smtClean="0"/>
              <a:t>BIOS 6660 Spring 2019</a:t>
            </a:r>
            <a:endParaRPr lang="en-US"/>
          </a:p>
        </p:txBody>
      </p:sp>
      <p:sp>
        <p:nvSpPr>
          <p:cNvPr id="9" name="Slide Number Placeholder 8"/>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143564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Lecture 17: 26 March 2019</a:t>
            </a:r>
            <a:endParaRPr lang="en-US"/>
          </a:p>
        </p:txBody>
      </p:sp>
      <p:sp>
        <p:nvSpPr>
          <p:cNvPr id="4" name="Footer Placeholder 3"/>
          <p:cNvSpPr>
            <a:spLocks noGrp="1"/>
          </p:cNvSpPr>
          <p:nvPr>
            <p:ph type="ftr" sz="quarter" idx="11"/>
          </p:nvPr>
        </p:nvSpPr>
        <p:spPr/>
        <p:txBody>
          <a:bodyPr/>
          <a:lstStyle/>
          <a:p>
            <a:r>
              <a:rPr lang="en-US" smtClean="0"/>
              <a:t>BIOS 6660 Spring 2019</a:t>
            </a:r>
            <a:endParaRPr lang="en-US"/>
          </a:p>
        </p:txBody>
      </p:sp>
      <p:sp>
        <p:nvSpPr>
          <p:cNvPr id="5" name="Slide Number Placeholder 4"/>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368776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Lecture 17: 26 March 2019</a:t>
            </a:r>
            <a:endParaRPr lang="en-US"/>
          </a:p>
        </p:txBody>
      </p:sp>
      <p:sp>
        <p:nvSpPr>
          <p:cNvPr id="3" name="Footer Placeholder 2"/>
          <p:cNvSpPr>
            <a:spLocks noGrp="1"/>
          </p:cNvSpPr>
          <p:nvPr>
            <p:ph type="ftr" sz="quarter" idx="11"/>
          </p:nvPr>
        </p:nvSpPr>
        <p:spPr/>
        <p:txBody>
          <a:bodyPr/>
          <a:lstStyle/>
          <a:p>
            <a:r>
              <a:rPr lang="en-US" smtClean="0"/>
              <a:t>BIOS 6660 Spring 2019</a:t>
            </a:r>
            <a:endParaRPr lang="en-US"/>
          </a:p>
        </p:txBody>
      </p:sp>
      <p:sp>
        <p:nvSpPr>
          <p:cNvPr id="4" name="Slide Number Placeholder 3"/>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66761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Lecture 17: 26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1715053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Lecture 17: 26 March 2019</a:t>
            </a:r>
            <a:endParaRPr lang="en-US"/>
          </a:p>
        </p:txBody>
      </p:sp>
      <p:sp>
        <p:nvSpPr>
          <p:cNvPr id="6" name="Footer Placeholder 5"/>
          <p:cNvSpPr>
            <a:spLocks noGrp="1"/>
          </p:cNvSpPr>
          <p:nvPr>
            <p:ph type="ftr" sz="quarter" idx="11"/>
          </p:nvPr>
        </p:nvSpPr>
        <p:spPr/>
        <p:txBody>
          <a:bodyPr/>
          <a:lstStyle/>
          <a:p>
            <a:r>
              <a:rPr lang="en-US" smtClean="0"/>
              <a:t>BIOS 6660 Spring 2019</a:t>
            </a:r>
            <a:endParaRPr lang="en-US"/>
          </a:p>
        </p:txBody>
      </p:sp>
      <p:sp>
        <p:nvSpPr>
          <p:cNvPr id="7" name="Slide Number Placeholder 6"/>
          <p:cNvSpPr>
            <a:spLocks noGrp="1"/>
          </p:cNvSpPr>
          <p:nvPr>
            <p:ph type="sldNum" sz="quarter" idx="12"/>
          </p:nvPr>
        </p:nvSpPr>
        <p:spPr/>
        <p:txBody>
          <a:bodyPr/>
          <a:lstStyle/>
          <a:p>
            <a:fld id="{D97ACF2E-D518-4C68-89DF-E8A0B78093AD}" type="slidenum">
              <a:rPr lang="en-US" smtClean="0"/>
              <a:t>‹#›</a:t>
            </a:fld>
            <a:endParaRPr lang="en-US"/>
          </a:p>
        </p:txBody>
      </p:sp>
    </p:spTree>
    <p:extLst>
      <p:ext uri="{BB962C8B-B14F-4D97-AF65-F5344CB8AC3E}">
        <p14:creationId xmlns:p14="http://schemas.microsoft.com/office/powerpoint/2010/main" val="44123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Lecture 17: 26 March 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BIOS 6660 Spring 2019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ACF2E-D518-4C68-89DF-E8A0B78093AD}" type="slidenum">
              <a:rPr lang="en-US" smtClean="0"/>
              <a:t>‹#›</a:t>
            </a:fld>
            <a:endParaRPr lang="en-US"/>
          </a:p>
        </p:txBody>
      </p:sp>
    </p:spTree>
    <p:extLst>
      <p:ext uri="{BB962C8B-B14F-4D97-AF65-F5344CB8AC3E}">
        <p14:creationId xmlns:p14="http://schemas.microsoft.com/office/powerpoint/2010/main" val="3495898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www.encodeproject.org/"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biohpc.cornell.edu/lab/doc/Chip-seq_workshop_lecture1.pdf" TargetMode="External"/><Relationship Id="rId2" Type="http://schemas.openxmlformats.org/officeDocument/2006/relationships/hyperlink" Target="https://www.youtube.com/watch?v=nkWGmaYRues" TargetMode="External"/><Relationship Id="rId1" Type="http://schemas.openxmlformats.org/officeDocument/2006/relationships/slideLayout" Target="../slideLayouts/slideLayout2.xml"/><Relationship Id="rId4" Type="http://schemas.openxmlformats.org/officeDocument/2006/relationships/hyperlink" Target="https://bioinformatics-core-shared-training.github.io/cruk-autumn-school-2017/ChIP/Materials/Practicals/Prctical4_PeakCalling_SS.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ChIP-Seq</a:t>
            </a:r>
            <a:r>
              <a:rPr lang="en-US" dirty="0" smtClean="0"/>
              <a:t> Data Analysis </a:t>
            </a:r>
            <a:r>
              <a:rPr lang="en-US" dirty="0"/>
              <a:t>1</a:t>
            </a:r>
          </a:p>
        </p:txBody>
      </p:sp>
      <p:sp>
        <p:nvSpPr>
          <p:cNvPr id="3" name="Subtitle 2"/>
          <p:cNvSpPr>
            <a:spLocks noGrp="1"/>
          </p:cNvSpPr>
          <p:nvPr>
            <p:ph type="subTitle" idx="1"/>
          </p:nvPr>
        </p:nvSpPr>
        <p:spPr/>
        <p:txBody>
          <a:bodyPr/>
          <a:lstStyle/>
          <a:p>
            <a:r>
              <a:rPr lang="en-US" dirty="0"/>
              <a:t>Lauren Vanderlinden</a:t>
            </a:r>
          </a:p>
          <a:p>
            <a:r>
              <a:rPr lang="en-US" dirty="0"/>
              <a:t>BIOS 6660</a:t>
            </a:r>
          </a:p>
          <a:p>
            <a:r>
              <a:rPr lang="en-US" dirty="0"/>
              <a:t>Spring 2019</a:t>
            </a:r>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dirty="0"/>
          </a:p>
        </p:txBody>
      </p:sp>
      <p:sp>
        <p:nvSpPr>
          <p:cNvPr id="5" name="Footer Placeholder 4"/>
          <p:cNvSpPr>
            <a:spLocks noGrp="1"/>
          </p:cNvSpPr>
          <p:nvPr>
            <p:ph type="ftr" sz="quarter" idx="11"/>
          </p:nvPr>
        </p:nvSpPr>
        <p:spPr/>
        <p:txBody>
          <a:bodyPr/>
          <a:lstStyle/>
          <a:p>
            <a:r>
              <a:rPr lang="en-US" dirty="0" smtClean="0"/>
              <a:t>BIOS 6660 Spring 2019</a:t>
            </a:r>
            <a:endParaRPr lang="en-US" dirty="0"/>
          </a:p>
        </p:txBody>
      </p:sp>
      <p:sp>
        <p:nvSpPr>
          <p:cNvPr id="6" name="Slide Number Placeholder 5"/>
          <p:cNvSpPr>
            <a:spLocks noGrp="1"/>
          </p:cNvSpPr>
          <p:nvPr>
            <p:ph type="sldNum" sz="quarter" idx="12"/>
          </p:nvPr>
        </p:nvSpPr>
        <p:spPr/>
        <p:txBody>
          <a:bodyPr/>
          <a:lstStyle/>
          <a:p>
            <a:fld id="{DBB0047F-B8D4-4984-835A-32873AD7555F}" type="slidenum">
              <a:rPr lang="en-US" smtClean="0"/>
              <a:t>1</a:t>
            </a:fld>
            <a:endParaRPr lang="en-US"/>
          </a:p>
        </p:txBody>
      </p:sp>
    </p:spTree>
    <p:extLst>
      <p:ext uri="{BB962C8B-B14F-4D97-AF65-F5344CB8AC3E}">
        <p14:creationId xmlns:p14="http://schemas.microsoft.com/office/powerpoint/2010/main" val="399059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10</a:t>
            </a:fld>
            <a:endParaRPr lang="en-US"/>
          </a:p>
        </p:txBody>
      </p:sp>
      <p:pic>
        <p:nvPicPr>
          <p:cNvPr id="7" name="Picture 2" descr="https://upload.wikimedia.org/wikipedia/commons/thumb/8/80/Transcription_Factors.svg/1920px-Transcription_Factor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9" y="969109"/>
            <a:ext cx="8605041" cy="46700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00350" y="5617250"/>
            <a:ext cx="1192955" cy="261610"/>
          </a:xfrm>
          <a:prstGeom prst="rect">
            <a:avLst/>
          </a:prstGeom>
          <a:noFill/>
        </p:spPr>
        <p:txBody>
          <a:bodyPr wrap="none" rtlCol="0">
            <a:spAutoFit/>
          </a:bodyPr>
          <a:lstStyle/>
          <a:p>
            <a:r>
              <a:rPr lang="en-US" sz="1100" dirty="0" smtClean="0"/>
              <a:t>Source: </a:t>
            </a:r>
            <a:r>
              <a:rPr lang="en-US" sz="1100" dirty="0" err="1" smtClean="0"/>
              <a:t>wikipedia</a:t>
            </a:r>
            <a:endParaRPr lang="en-US" sz="1100" dirty="0"/>
          </a:p>
        </p:txBody>
      </p:sp>
      <p:pic>
        <p:nvPicPr>
          <p:cNvPr id="7170" name="Picture 2" descr="https://image1.slideserve.com/3311215/slide29-n.jpg"/>
          <p:cNvPicPr>
            <a:picLocks noChangeAspect="1" noChangeArrowheads="1"/>
          </p:cNvPicPr>
          <p:nvPr/>
        </p:nvPicPr>
        <p:blipFill rotWithShape="1">
          <a:blip r:embed="rId3">
            <a:extLst>
              <a:ext uri="{28A0092B-C50C-407E-A947-70E740481C1C}">
                <a14:useLocalDpi xmlns:a14="http://schemas.microsoft.com/office/drawing/2010/main" val="0"/>
              </a:ext>
            </a:extLst>
          </a:blip>
          <a:srcRect l="32282" t="15471" r="27911"/>
          <a:stretch/>
        </p:blipFill>
        <p:spPr bwMode="auto">
          <a:xfrm>
            <a:off x="8708571" y="945952"/>
            <a:ext cx="2917371" cy="4646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776676" y="609600"/>
            <a:ext cx="2035173" cy="369332"/>
          </a:xfrm>
          <a:prstGeom prst="rect">
            <a:avLst/>
          </a:prstGeom>
          <a:noFill/>
        </p:spPr>
        <p:txBody>
          <a:bodyPr wrap="none" rtlCol="0">
            <a:spAutoFit/>
          </a:bodyPr>
          <a:lstStyle/>
          <a:p>
            <a:r>
              <a:rPr lang="en-US" dirty="0" smtClean="0"/>
              <a:t>Example of Basal TF</a:t>
            </a:r>
            <a:endParaRPr lang="en-US" dirty="0"/>
          </a:p>
        </p:txBody>
      </p:sp>
      <p:sp>
        <p:nvSpPr>
          <p:cNvPr id="11" name="TextBox 10"/>
          <p:cNvSpPr txBox="1"/>
          <p:nvPr/>
        </p:nvSpPr>
        <p:spPr>
          <a:xfrm>
            <a:off x="10464688" y="5644604"/>
            <a:ext cx="1228221" cy="261610"/>
          </a:xfrm>
          <a:prstGeom prst="rect">
            <a:avLst/>
          </a:prstGeom>
          <a:noFill/>
        </p:spPr>
        <p:txBody>
          <a:bodyPr wrap="none" rtlCol="0">
            <a:spAutoFit/>
          </a:bodyPr>
          <a:lstStyle/>
          <a:p>
            <a:r>
              <a:rPr lang="en-US" sz="1100" dirty="0" smtClean="0"/>
              <a:t>Source: </a:t>
            </a:r>
            <a:r>
              <a:rPr lang="en-US" sz="1100" dirty="0" err="1" smtClean="0"/>
              <a:t>slideServe</a:t>
            </a:r>
            <a:endParaRPr lang="en-US" sz="1100" dirty="0"/>
          </a:p>
        </p:txBody>
      </p:sp>
    </p:spTree>
    <p:extLst>
      <p:ext uri="{BB962C8B-B14F-4D97-AF65-F5344CB8AC3E}">
        <p14:creationId xmlns:p14="http://schemas.microsoft.com/office/powerpoint/2010/main" val="107368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ENCODE</a:t>
            </a:r>
            <a:endParaRPr lang="en-US" dirty="0"/>
          </a:p>
        </p:txBody>
      </p:sp>
      <p:sp>
        <p:nvSpPr>
          <p:cNvPr id="6" name="Content Placeholder 5"/>
          <p:cNvSpPr>
            <a:spLocks noGrp="1"/>
          </p:cNvSpPr>
          <p:nvPr>
            <p:ph idx="1"/>
          </p:nvPr>
        </p:nvSpPr>
        <p:spPr>
          <a:xfrm>
            <a:off x="3291840" y="636905"/>
            <a:ext cx="10515600" cy="4351338"/>
          </a:xfrm>
        </p:spPr>
        <p:txBody>
          <a:bodyPr/>
          <a:lstStyle/>
          <a:p>
            <a:r>
              <a:rPr lang="en-US" dirty="0">
                <a:hlinkClick r:id="rId2"/>
              </a:rPr>
              <a:t>https://www.encodeproject.org</a:t>
            </a:r>
            <a:r>
              <a:rPr lang="en-US" dirty="0" smtClean="0">
                <a:hlinkClick r:id="rId2"/>
              </a:rPr>
              <a:t>/</a:t>
            </a:r>
            <a:endParaRPr lang="en-US" dirty="0" smtClean="0"/>
          </a:p>
          <a:p>
            <a:endParaRPr lang="en-US" dirty="0" smtClean="0"/>
          </a:p>
          <a:p>
            <a:endParaRPr lang="en-US" dirty="0" smtClean="0"/>
          </a:p>
          <a:p>
            <a:endParaRPr lang="en-US" dirty="0"/>
          </a:p>
        </p:txBody>
      </p:sp>
      <p:sp>
        <p:nvSpPr>
          <p:cNvPr id="2" name="Date Placeholder 1"/>
          <p:cNvSpPr>
            <a:spLocks noGrp="1"/>
          </p:cNvSpPr>
          <p:nvPr>
            <p:ph type="dt" sz="half" idx="10"/>
          </p:nvPr>
        </p:nvSpPr>
        <p:spPr/>
        <p:txBody>
          <a:bodyPr/>
          <a:lstStyle/>
          <a:p>
            <a:r>
              <a:rPr lang="en-US" smtClean="0"/>
              <a:t>Lecture 17: 26 March 2019</a:t>
            </a:r>
            <a:endParaRPr lang="en-US"/>
          </a:p>
        </p:txBody>
      </p:sp>
      <p:sp>
        <p:nvSpPr>
          <p:cNvPr id="3" name="Footer Placeholder 2"/>
          <p:cNvSpPr>
            <a:spLocks noGrp="1"/>
          </p:cNvSpPr>
          <p:nvPr>
            <p:ph type="ftr" sz="quarter" idx="11"/>
          </p:nvPr>
        </p:nvSpPr>
        <p:spPr/>
        <p:txBody>
          <a:bodyPr/>
          <a:lstStyle/>
          <a:p>
            <a:r>
              <a:rPr lang="en-US" smtClean="0"/>
              <a:t>BIOS 6660 Spring 2019</a:t>
            </a:r>
            <a:endParaRPr lang="en-US"/>
          </a:p>
        </p:txBody>
      </p:sp>
      <p:sp>
        <p:nvSpPr>
          <p:cNvPr id="4" name="Slide Number Placeholder 3"/>
          <p:cNvSpPr>
            <a:spLocks noGrp="1"/>
          </p:cNvSpPr>
          <p:nvPr>
            <p:ph type="sldNum" sz="quarter" idx="12"/>
          </p:nvPr>
        </p:nvSpPr>
        <p:spPr/>
        <p:txBody>
          <a:bodyPr/>
          <a:lstStyle/>
          <a:p>
            <a:fld id="{D97ACF2E-D518-4C68-89DF-E8A0B78093AD}" type="slidenum">
              <a:rPr lang="en-US" smtClean="0"/>
              <a:t>11</a:t>
            </a:fld>
            <a:endParaRPr lang="en-US"/>
          </a:p>
        </p:txBody>
      </p:sp>
      <p:pic>
        <p:nvPicPr>
          <p:cNvPr id="8194" name="Picture 2" descr="ENCOD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0610" y="274320"/>
            <a:ext cx="2001390" cy="1210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11959" t="8513" r="12042" b="18894"/>
          <a:stretch/>
        </p:blipFill>
        <p:spPr>
          <a:xfrm>
            <a:off x="1188720" y="1487671"/>
            <a:ext cx="8945880" cy="4806449"/>
          </a:xfrm>
          <a:prstGeom prst="rect">
            <a:avLst/>
          </a:prstGeom>
        </p:spPr>
      </p:pic>
    </p:spTree>
    <p:extLst>
      <p:ext uri="{BB962C8B-B14F-4D97-AF65-F5344CB8AC3E}">
        <p14:creationId xmlns:p14="http://schemas.microsoft.com/office/powerpoint/2010/main" val="399638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ChIP-Seq</a:t>
            </a:r>
            <a:endParaRPr lang="en-US" dirty="0"/>
          </a:p>
        </p:txBody>
      </p:sp>
      <p:sp>
        <p:nvSpPr>
          <p:cNvPr id="3" name="Content Placeholder 2"/>
          <p:cNvSpPr>
            <a:spLocks noGrp="1"/>
          </p:cNvSpPr>
          <p:nvPr>
            <p:ph idx="1"/>
          </p:nvPr>
        </p:nvSpPr>
        <p:spPr>
          <a:xfrm>
            <a:off x="838200" y="1825625"/>
            <a:ext cx="6705600" cy="4351338"/>
          </a:xfrm>
        </p:spPr>
        <p:txBody>
          <a:bodyPr>
            <a:normAutofit/>
          </a:bodyPr>
          <a:lstStyle/>
          <a:p>
            <a:pPr marL="514350" indent="-514350">
              <a:buFont typeface="+mj-lt"/>
              <a:buAutoNum type="arabicPeriod"/>
            </a:pPr>
            <a:r>
              <a:rPr lang="en-US" sz="3800" dirty="0"/>
              <a:t>C</a:t>
            </a:r>
            <a:r>
              <a:rPr lang="en-US" sz="3800" dirty="0" smtClean="0"/>
              <a:t>hromatin </a:t>
            </a:r>
            <a:r>
              <a:rPr lang="en-US" sz="3800" dirty="0"/>
              <a:t>immunoprecipitation (</a:t>
            </a:r>
            <a:r>
              <a:rPr lang="en-US" sz="3800" b="1" dirty="0">
                <a:solidFill>
                  <a:srgbClr val="FF0000"/>
                </a:solidFill>
              </a:rPr>
              <a:t>ChIP</a:t>
            </a:r>
            <a:r>
              <a:rPr lang="en-US" sz="3800" dirty="0"/>
              <a:t>) </a:t>
            </a:r>
            <a:endParaRPr lang="en-US" sz="3800" dirty="0"/>
          </a:p>
          <a:p>
            <a:pPr marL="514350" indent="-514350">
              <a:buFont typeface="+mj-lt"/>
              <a:buAutoNum type="arabicPeriod"/>
            </a:pPr>
            <a:r>
              <a:rPr lang="en-US" sz="3800" dirty="0" smtClean="0"/>
              <a:t>DNA sequencing (</a:t>
            </a:r>
            <a:r>
              <a:rPr lang="en-US" sz="3800" b="1" dirty="0" err="1" smtClean="0">
                <a:solidFill>
                  <a:srgbClr val="FF0000"/>
                </a:solidFill>
              </a:rPr>
              <a:t>Seq</a:t>
            </a:r>
            <a:r>
              <a:rPr lang="en-US" sz="3800" dirty="0"/>
              <a:t>)</a:t>
            </a:r>
            <a:endParaRPr lang="en-US" sz="3800" dirty="0" smtClean="0"/>
          </a:p>
          <a:p>
            <a:endParaRPr lang="en-US" sz="3800" dirty="0" smtClean="0"/>
          </a:p>
          <a:p>
            <a:endParaRPr lang="en-US" sz="3800" dirty="0"/>
          </a:p>
          <a:p>
            <a:r>
              <a:rPr lang="en-US" sz="3800" b="1" dirty="0" smtClean="0"/>
              <a:t>Goal: </a:t>
            </a:r>
            <a:r>
              <a:rPr lang="en-US" sz="3800" dirty="0" smtClean="0"/>
              <a:t>identify </a:t>
            </a:r>
            <a:r>
              <a:rPr lang="en-US" sz="3800" dirty="0"/>
              <a:t>the binding sites of DNA-associated proteins.</a:t>
            </a:r>
            <a:endParaRPr lang="en-US" sz="3800"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12</a:t>
            </a:fld>
            <a:endParaRPr lang="en-US"/>
          </a:p>
        </p:txBody>
      </p:sp>
      <p:pic>
        <p:nvPicPr>
          <p:cNvPr id="9218" name="Picture 2" descr="Representative protein-DNA complex: Upper is 4X0P-D (PDB ID: 4X0P, Chain: D), lower is 5BMZ-CD (PDB ID: 5BMZ, Chain: C and D).Â "/>
          <p:cNvPicPr>
            <a:picLocks noChangeAspect="1" noChangeArrowheads="1"/>
          </p:cNvPicPr>
          <p:nvPr/>
        </p:nvPicPr>
        <p:blipFill rotWithShape="1">
          <a:blip r:embed="rId2">
            <a:extLst>
              <a:ext uri="{28A0092B-C50C-407E-A947-70E740481C1C}">
                <a14:useLocalDpi xmlns:a14="http://schemas.microsoft.com/office/drawing/2010/main" val="0"/>
              </a:ext>
            </a:extLst>
          </a:blip>
          <a:srcRect l="55678" t="56228" r="6298" b="17678"/>
          <a:stretch/>
        </p:blipFill>
        <p:spPr bwMode="auto">
          <a:xfrm>
            <a:off x="7147560" y="1595145"/>
            <a:ext cx="4709160" cy="30073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094472" y="4493300"/>
            <a:ext cx="1564852" cy="261610"/>
          </a:xfrm>
          <a:prstGeom prst="rect">
            <a:avLst/>
          </a:prstGeom>
          <a:noFill/>
        </p:spPr>
        <p:txBody>
          <a:bodyPr wrap="none" rtlCol="0">
            <a:spAutoFit/>
          </a:bodyPr>
          <a:lstStyle/>
          <a:p>
            <a:r>
              <a:rPr lang="en-US" sz="1100" dirty="0" smtClean="0"/>
              <a:t>Source: </a:t>
            </a:r>
            <a:r>
              <a:rPr lang="en-US" sz="1100" dirty="0" smtClean="0"/>
              <a:t>Shen et al, 2017</a:t>
            </a:r>
            <a:endParaRPr lang="en-US" sz="1100" dirty="0"/>
          </a:p>
        </p:txBody>
      </p:sp>
    </p:spTree>
    <p:extLst>
      <p:ext uri="{BB962C8B-B14F-4D97-AF65-F5344CB8AC3E}">
        <p14:creationId xmlns:p14="http://schemas.microsoft.com/office/powerpoint/2010/main" val="2675399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Immunoprecipitation (Steps 1&amp;2)</a:t>
            </a:r>
            <a:endParaRPr lang="en-US" dirty="0"/>
          </a:p>
        </p:txBody>
      </p:sp>
      <p:sp>
        <p:nvSpPr>
          <p:cNvPr id="3" name="Content Placeholder 2"/>
          <p:cNvSpPr>
            <a:spLocks noGrp="1"/>
          </p:cNvSpPr>
          <p:nvPr>
            <p:ph idx="1"/>
          </p:nvPr>
        </p:nvSpPr>
        <p:spPr>
          <a:xfrm>
            <a:off x="1045368" y="1739900"/>
            <a:ext cx="5541169" cy="4351338"/>
          </a:xfrm>
        </p:spPr>
        <p:txBody>
          <a:bodyPr/>
          <a:lstStyle/>
          <a:p>
            <a:pPr marL="514350" indent="-514350">
              <a:buFont typeface="+mj-lt"/>
              <a:buAutoNum type="arabicPeriod"/>
            </a:pPr>
            <a:r>
              <a:rPr lang="en-US" dirty="0" smtClean="0"/>
              <a:t>Crosslink DNA to protein so stays stable OR Native Approach</a:t>
            </a:r>
          </a:p>
          <a:p>
            <a:pPr lvl="1"/>
            <a:r>
              <a:rPr lang="en-US" dirty="0" smtClean="0"/>
              <a:t>Crosslink using formaldehyde or UV light</a:t>
            </a:r>
          </a:p>
          <a:p>
            <a:pPr lvl="1"/>
            <a:r>
              <a:rPr lang="en-US" dirty="0" smtClean="0"/>
              <a:t>Use crosslinking when looking at TF</a:t>
            </a:r>
          </a:p>
          <a:p>
            <a:pPr lvl="1"/>
            <a:r>
              <a:rPr lang="en-US" dirty="0" smtClean="0"/>
              <a:t>Use native state when looking at histone modifications</a:t>
            </a:r>
          </a:p>
          <a:p>
            <a:pPr marL="514350" indent="-514350">
              <a:buFont typeface="+mj-lt"/>
              <a:buAutoNum type="arabicPeriod"/>
            </a:pPr>
            <a:r>
              <a:rPr lang="en-US" dirty="0" smtClean="0"/>
              <a:t>Fragment </a:t>
            </a:r>
          </a:p>
          <a:p>
            <a:pPr lvl="1"/>
            <a:r>
              <a:rPr lang="en-US" dirty="0" smtClean="0"/>
              <a:t>Sonication will shear chromatin</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13</a:t>
            </a:fld>
            <a:endParaRPr lang="en-US"/>
          </a:p>
        </p:txBody>
      </p:sp>
      <p:pic>
        <p:nvPicPr>
          <p:cNvPr id="10242" name="Picture 2" descr="https://media.cellsignal.com/www/images/resources/applications/chip-educational/chip-protocol-steps.png"/>
          <p:cNvPicPr>
            <a:picLocks noChangeAspect="1" noChangeArrowheads="1"/>
          </p:cNvPicPr>
          <p:nvPr/>
        </p:nvPicPr>
        <p:blipFill rotWithShape="1">
          <a:blip r:embed="rId2">
            <a:extLst>
              <a:ext uri="{28A0092B-C50C-407E-A947-70E740481C1C}">
                <a14:useLocalDpi xmlns:a14="http://schemas.microsoft.com/office/drawing/2010/main" val="0"/>
              </a:ext>
            </a:extLst>
          </a:blip>
          <a:srcRect b="19800"/>
          <a:stretch/>
        </p:blipFill>
        <p:spPr bwMode="auto">
          <a:xfrm>
            <a:off x="7155283" y="1983581"/>
            <a:ext cx="3984997" cy="41314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065418" y="6100764"/>
            <a:ext cx="2175596" cy="261610"/>
          </a:xfrm>
          <a:prstGeom prst="rect">
            <a:avLst/>
          </a:prstGeom>
          <a:noFill/>
        </p:spPr>
        <p:txBody>
          <a:bodyPr wrap="none" rtlCol="0">
            <a:spAutoFit/>
          </a:bodyPr>
          <a:lstStyle/>
          <a:p>
            <a:r>
              <a:rPr lang="en-US" sz="1100" dirty="0" smtClean="0"/>
              <a:t>Source: Cell Signaling Technologies</a:t>
            </a:r>
            <a:endParaRPr lang="en-US" sz="1100" dirty="0"/>
          </a:p>
        </p:txBody>
      </p:sp>
    </p:spTree>
    <p:extLst>
      <p:ext uri="{BB962C8B-B14F-4D97-AF65-F5344CB8AC3E}">
        <p14:creationId xmlns:p14="http://schemas.microsoft.com/office/powerpoint/2010/main" val="988178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Immunoprecipitation (Steps 3&amp;4)</a:t>
            </a:r>
            <a:endParaRPr lang="en-US" dirty="0"/>
          </a:p>
        </p:txBody>
      </p:sp>
      <p:sp>
        <p:nvSpPr>
          <p:cNvPr id="3" name="Content Placeholder 2"/>
          <p:cNvSpPr>
            <a:spLocks noGrp="1"/>
          </p:cNvSpPr>
          <p:nvPr>
            <p:ph idx="1"/>
          </p:nvPr>
        </p:nvSpPr>
        <p:spPr>
          <a:xfrm>
            <a:off x="1045368" y="1739900"/>
            <a:ext cx="5541169" cy="4351338"/>
          </a:xfrm>
        </p:spPr>
        <p:txBody>
          <a:bodyPr/>
          <a:lstStyle/>
          <a:p>
            <a:pPr marL="514350" indent="-514350">
              <a:buFont typeface="+mj-lt"/>
              <a:buAutoNum type="arabicPeriod" startAt="3"/>
            </a:pPr>
            <a:r>
              <a:rPr lang="en-US" dirty="0" smtClean="0"/>
              <a:t>Immunoprecipitation </a:t>
            </a:r>
          </a:p>
          <a:p>
            <a:pPr lvl="1"/>
            <a:r>
              <a:rPr lang="en-US" dirty="0" smtClean="0"/>
              <a:t>Use an antibody to select protein of interest</a:t>
            </a:r>
          </a:p>
          <a:p>
            <a:pPr lvl="1"/>
            <a:endParaRPr lang="en-US" dirty="0"/>
          </a:p>
          <a:p>
            <a:pPr lvl="1"/>
            <a:endParaRPr lang="en-US" dirty="0" smtClean="0"/>
          </a:p>
          <a:p>
            <a:pPr lvl="1"/>
            <a:endParaRPr lang="en-US" dirty="0"/>
          </a:p>
          <a:p>
            <a:pPr lvl="1"/>
            <a:endParaRPr lang="en-US" dirty="0" smtClean="0"/>
          </a:p>
          <a:p>
            <a:pPr marL="514350" indent="-514350">
              <a:buFont typeface="+mj-lt"/>
              <a:buAutoNum type="arabicPeriod" startAt="3"/>
            </a:pPr>
            <a:r>
              <a:rPr lang="en-US" dirty="0" smtClean="0"/>
              <a:t>Purify DNA </a:t>
            </a:r>
          </a:p>
          <a:p>
            <a:pPr lvl="1"/>
            <a:r>
              <a:rPr lang="en-US" dirty="0" smtClean="0"/>
              <a:t>Cross-link reversal </a:t>
            </a:r>
          </a:p>
          <a:p>
            <a:pPr lvl="1"/>
            <a:r>
              <a:rPr lang="en-US" dirty="0" smtClean="0"/>
              <a:t>Purify</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14</a:t>
            </a:fld>
            <a:endParaRPr lang="en-US"/>
          </a:p>
        </p:txBody>
      </p:sp>
      <p:pic>
        <p:nvPicPr>
          <p:cNvPr id="10242" name="Picture 2" descr="https://media.cellsignal.com/www/images/resources/applications/chip-educational/chip-protocol-steps.png"/>
          <p:cNvPicPr>
            <a:picLocks noChangeAspect="1" noChangeArrowheads="1"/>
          </p:cNvPicPr>
          <p:nvPr/>
        </p:nvPicPr>
        <p:blipFill rotWithShape="1">
          <a:blip r:embed="rId2">
            <a:extLst>
              <a:ext uri="{28A0092B-C50C-407E-A947-70E740481C1C}">
                <a14:useLocalDpi xmlns:a14="http://schemas.microsoft.com/office/drawing/2010/main" val="0"/>
              </a:ext>
            </a:extLst>
          </a:blip>
          <a:srcRect b="19800"/>
          <a:stretch/>
        </p:blipFill>
        <p:spPr bwMode="auto">
          <a:xfrm>
            <a:off x="7155283" y="1983581"/>
            <a:ext cx="3984997" cy="41314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065418" y="6100764"/>
            <a:ext cx="2175596" cy="261610"/>
          </a:xfrm>
          <a:prstGeom prst="rect">
            <a:avLst/>
          </a:prstGeom>
          <a:noFill/>
        </p:spPr>
        <p:txBody>
          <a:bodyPr wrap="none" rtlCol="0">
            <a:spAutoFit/>
          </a:bodyPr>
          <a:lstStyle/>
          <a:p>
            <a:r>
              <a:rPr lang="en-US" sz="1100" dirty="0" smtClean="0"/>
              <a:t>Source: Cell Signaling Technologies</a:t>
            </a:r>
            <a:endParaRPr lang="en-US" sz="1100" dirty="0"/>
          </a:p>
        </p:txBody>
      </p:sp>
      <p:pic>
        <p:nvPicPr>
          <p:cNvPr id="11266" name="Picture 2" descr="Image result for immunoprecipi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68" y="2836069"/>
            <a:ext cx="4676679" cy="1749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330132" y="4413478"/>
            <a:ext cx="2004075" cy="261610"/>
          </a:xfrm>
          <a:prstGeom prst="rect">
            <a:avLst/>
          </a:prstGeom>
          <a:noFill/>
        </p:spPr>
        <p:txBody>
          <a:bodyPr wrap="none" rtlCol="0">
            <a:spAutoFit/>
          </a:bodyPr>
          <a:lstStyle/>
          <a:p>
            <a:r>
              <a:rPr lang="en-US" sz="1100" dirty="0" smtClean="0"/>
              <a:t>Source: US Biology Life Sciences</a:t>
            </a:r>
            <a:endParaRPr lang="en-US" sz="1100" dirty="0"/>
          </a:p>
        </p:txBody>
      </p:sp>
    </p:spTree>
    <p:extLst>
      <p:ext uri="{BB962C8B-B14F-4D97-AF65-F5344CB8AC3E}">
        <p14:creationId xmlns:p14="http://schemas.microsoft.com/office/powerpoint/2010/main" val="2953133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37514" cy="1325563"/>
          </a:xfrm>
        </p:spPr>
        <p:txBody>
          <a:bodyPr/>
          <a:lstStyle/>
          <a:p>
            <a:r>
              <a:rPr lang="en-US" dirty="0" err="1" smtClean="0"/>
              <a:t>ChIP</a:t>
            </a:r>
            <a:r>
              <a:rPr lang="en-US" dirty="0" smtClean="0"/>
              <a:t>-Paired With Some DNA Technology</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15</a:t>
            </a:fld>
            <a:endParaRPr lang="en-US"/>
          </a:p>
        </p:txBody>
      </p:sp>
      <p:pic>
        <p:nvPicPr>
          <p:cNvPr id="7" name="Picture 2" descr="https://media.cellsignal.com/www/images/resources/applications/chip-educational/chip-protocol-steps.png"/>
          <p:cNvPicPr>
            <a:picLocks noChangeAspect="1" noChangeArrowheads="1"/>
          </p:cNvPicPr>
          <p:nvPr/>
        </p:nvPicPr>
        <p:blipFill rotWithShape="1">
          <a:blip r:embed="rId2">
            <a:extLst>
              <a:ext uri="{28A0092B-C50C-407E-A947-70E740481C1C}">
                <a14:useLocalDpi xmlns:a14="http://schemas.microsoft.com/office/drawing/2010/main" val="0"/>
              </a:ext>
            </a:extLst>
          </a:blip>
          <a:srcRect b="517"/>
          <a:stretch/>
        </p:blipFill>
        <p:spPr bwMode="auto">
          <a:xfrm>
            <a:off x="7558055" y="720836"/>
            <a:ext cx="3984997" cy="51247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424647" y="5883049"/>
            <a:ext cx="2175596" cy="261610"/>
          </a:xfrm>
          <a:prstGeom prst="rect">
            <a:avLst/>
          </a:prstGeom>
          <a:noFill/>
        </p:spPr>
        <p:txBody>
          <a:bodyPr wrap="none" rtlCol="0">
            <a:spAutoFit/>
          </a:bodyPr>
          <a:lstStyle/>
          <a:p>
            <a:r>
              <a:rPr lang="en-US" sz="1100" dirty="0" smtClean="0"/>
              <a:t>Source: Cell Signaling Technologies</a:t>
            </a:r>
            <a:endParaRPr lang="en-US" sz="1100" dirty="0"/>
          </a:p>
        </p:txBody>
      </p:sp>
      <p:pic>
        <p:nvPicPr>
          <p:cNvPr id="9" name="Picture 8"/>
          <p:cNvPicPr>
            <a:picLocks noChangeAspect="1"/>
          </p:cNvPicPr>
          <p:nvPr/>
        </p:nvPicPr>
        <p:blipFill rotWithShape="1">
          <a:blip r:embed="rId3"/>
          <a:srcRect l="56250" t="36173" r="17500" b="32716"/>
          <a:stretch/>
        </p:blipFill>
        <p:spPr>
          <a:xfrm>
            <a:off x="1208314" y="1872341"/>
            <a:ext cx="5959928" cy="3973286"/>
          </a:xfrm>
          <a:prstGeom prst="rect">
            <a:avLst/>
          </a:prstGeom>
        </p:spPr>
      </p:pic>
      <p:sp>
        <p:nvSpPr>
          <p:cNvPr id="11" name="TextBox 10"/>
          <p:cNvSpPr txBox="1"/>
          <p:nvPr/>
        </p:nvSpPr>
        <p:spPr>
          <a:xfrm>
            <a:off x="5168336" y="5883049"/>
            <a:ext cx="1572866" cy="261610"/>
          </a:xfrm>
          <a:prstGeom prst="rect">
            <a:avLst/>
          </a:prstGeom>
          <a:noFill/>
        </p:spPr>
        <p:txBody>
          <a:bodyPr wrap="none" rtlCol="0">
            <a:spAutoFit/>
          </a:bodyPr>
          <a:lstStyle/>
          <a:p>
            <a:r>
              <a:rPr lang="en-US" sz="1100" dirty="0" smtClean="0"/>
              <a:t>Source: Katerina Kechris</a:t>
            </a:r>
            <a:endParaRPr lang="en-US" sz="1100" dirty="0"/>
          </a:p>
        </p:txBody>
      </p:sp>
    </p:spTree>
    <p:extLst>
      <p:ext uri="{BB962C8B-B14F-4D97-AF65-F5344CB8AC3E}">
        <p14:creationId xmlns:p14="http://schemas.microsoft.com/office/powerpoint/2010/main" val="2140311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Controls</a:t>
            </a:r>
            <a:endParaRPr lang="en-US" dirty="0"/>
          </a:p>
        </p:txBody>
      </p:sp>
      <p:sp>
        <p:nvSpPr>
          <p:cNvPr id="3" name="Content Placeholder 2"/>
          <p:cNvSpPr>
            <a:spLocks noGrp="1"/>
          </p:cNvSpPr>
          <p:nvPr>
            <p:ph idx="1"/>
          </p:nvPr>
        </p:nvSpPr>
        <p:spPr>
          <a:xfrm>
            <a:off x="838200" y="1574800"/>
            <a:ext cx="5499100" cy="4978400"/>
          </a:xfrm>
        </p:spPr>
        <p:txBody>
          <a:bodyPr>
            <a:normAutofit fontScale="92500" lnSpcReduction="10000"/>
          </a:bodyPr>
          <a:lstStyle/>
          <a:p>
            <a:r>
              <a:rPr lang="en-US" dirty="0" smtClean="0"/>
              <a:t>Sensitivity and specificity of antibody</a:t>
            </a:r>
          </a:p>
          <a:p>
            <a:r>
              <a:rPr lang="en-US" dirty="0" smtClean="0"/>
              <a:t>Found large artifacts</a:t>
            </a:r>
          </a:p>
          <a:p>
            <a:pPr lvl="1"/>
            <a:r>
              <a:rPr lang="en-US" dirty="0" smtClean="0"/>
              <a:t>Find peaks in control</a:t>
            </a:r>
          </a:p>
          <a:p>
            <a:r>
              <a:rPr lang="en-US" dirty="0" smtClean="0"/>
              <a:t>Biases:</a:t>
            </a:r>
          </a:p>
          <a:p>
            <a:pPr lvl="1"/>
            <a:r>
              <a:rPr lang="en-US" dirty="0" smtClean="0"/>
              <a:t>Shearing of DNA</a:t>
            </a:r>
          </a:p>
          <a:p>
            <a:pPr lvl="1"/>
            <a:r>
              <a:rPr lang="en-US" dirty="0" smtClean="0"/>
              <a:t>GC content</a:t>
            </a:r>
          </a:p>
          <a:p>
            <a:pPr lvl="1"/>
            <a:r>
              <a:rPr lang="en-US" dirty="0" smtClean="0"/>
              <a:t>Regions </a:t>
            </a:r>
            <a:r>
              <a:rPr lang="en-US" dirty="0"/>
              <a:t>of open </a:t>
            </a:r>
            <a:r>
              <a:rPr lang="en-US" dirty="0" smtClean="0"/>
              <a:t>chromatin</a:t>
            </a:r>
          </a:p>
          <a:p>
            <a:r>
              <a:rPr lang="en-US" dirty="0" smtClean="0"/>
              <a:t>Compare your true </a:t>
            </a:r>
            <a:r>
              <a:rPr lang="en-US" dirty="0" err="1" smtClean="0"/>
              <a:t>ChIP-Seq</a:t>
            </a:r>
            <a:r>
              <a:rPr lang="en-US" dirty="0" smtClean="0"/>
              <a:t> to a background</a:t>
            </a:r>
            <a:endParaRPr lang="en-US" dirty="0"/>
          </a:p>
          <a:p>
            <a:r>
              <a:rPr lang="en-US" dirty="0" smtClean="0"/>
              <a:t>Control sample “input” or “IgG”</a:t>
            </a:r>
          </a:p>
          <a:p>
            <a:pPr lvl="1"/>
            <a:r>
              <a:rPr lang="en-US" dirty="0" smtClean="0"/>
              <a:t>Sonicated chromatin without immunoprecipitation</a:t>
            </a:r>
          </a:p>
          <a:p>
            <a:pPr lvl="1"/>
            <a:r>
              <a:rPr lang="en-US" dirty="0" smtClean="0"/>
              <a:t>IgG: “unspecific” IP</a:t>
            </a:r>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16</a:t>
            </a:fld>
            <a:endParaRPr lang="en-US"/>
          </a:p>
        </p:txBody>
      </p:sp>
      <p:pic>
        <p:nvPicPr>
          <p:cNvPr id="14340" name="Picture 4" descr="Fig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6649"/>
          <a:stretch/>
        </p:blipFill>
        <p:spPr bwMode="auto">
          <a:xfrm>
            <a:off x="6328751" y="1619127"/>
            <a:ext cx="5715000" cy="41085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49936" y="5616349"/>
            <a:ext cx="1653017" cy="261610"/>
          </a:xfrm>
          <a:prstGeom prst="rect">
            <a:avLst/>
          </a:prstGeom>
          <a:noFill/>
        </p:spPr>
        <p:txBody>
          <a:bodyPr wrap="none" rtlCol="0">
            <a:spAutoFit/>
          </a:bodyPr>
          <a:lstStyle/>
          <a:p>
            <a:r>
              <a:rPr lang="en-US" sz="1100" dirty="0" smtClean="0"/>
              <a:t>Source: Parker at al, 2009</a:t>
            </a:r>
            <a:endParaRPr lang="en-US" sz="1100" dirty="0"/>
          </a:p>
        </p:txBody>
      </p:sp>
    </p:spTree>
    <p:extLst>
      <p:ext uri="{BB962C8B-B14F-4D97-AF65-F5344CB8AC3E}">
        <p14:creationId xmlns:p14="http://schemas.microsoft.com/office/powerpoint/2010/main" val="61603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&amp; Experimental Design  </a:t>
            </a:r>
            <a:endParaRPr lang="en-US" dirty="0"/>
          </a:p>
        </p:txBody>
      </p:sp>
      <p:sp>
        <p:nvSpPr>
          <p:cNvPr id="3" name="Content Placeholder 2"/>
          <p:cNvSpPr>
            <a:spLocks noGrp="1"/>
          </p:cNvSpPr>
          <p:nvPr>
            <p:ph idx="1"/>
          </p:nvPr>
        </p:nvSpPr>
        <p:spPr>
          <a:xfrm>
            <a:off x="838200" y="1825625"/>
            <a:ext cx="4922520" cy="4351338"/>
          </a:xfrm>
        </p:spPr>
        <p:txBody>
          <a:bodyPr>
            <a:normAutofit fontScale="92500" lnSpcReduction="20000"/>
          </a:bodyPr>
          <a:lstStyle/>
          <a:p>
            <a:r>
              <a:rPr lang="en-US" dirty="0" smtClean="0"/>
              <a:t>Platform </a:t>
            </a:r>
          </a:p>
          <a:p>
            <a:pPr lvl="1"/>
            <a:r>
              <a:rPr lang="en-US" dirty="0" smtClean="0"/>
              <a:t>Illumina </a:t>
            </a:r>
          </a:p>
          <a:p>
            <a:r>
              <a:rPr lang="en-US" dirty="0" smtClean="0"/>
              <a:t>Fragment Length</a:t>
            </a:r>
          </a:p>
          <a:p>
            <a:pPr lvl="1"/>
            <a:r>
              <a:rPr lang="en-US" dirty="0" smtClean="0"/>
              <a:t>25-35 </a:t>
            </a:r>
            <a:r>
              <a:rPr lang="en-US" dirty="0" err="1" smtClean="0"/>
              <a:t>bp</a:t>
            </a:r>
            <a:r>
              <a:rPr lang="en-US" dirty="0" smtClean="0"/>
              <a:t> common</a:t>
            </a:r>
          </a:p>
          <a:p>
            <a:r>
              <a:rPr lang="en-US" dirty="0" smtClean="0"/>
              <a:t>Depth</a:t>
            </a:r>
          </a:p>
          <a:p>
            <a:pPr lvl="1"/>
            <a:r>
              <a:rPr lang="en-US" dirty="0" smtClean="0"/>
              <a:t>40-50 Million </a:t>
            </a:r>
          </a:p>
          <a:p>
            <a:r>
              <a:rPr lang="en-US" dirty="0" smtClean="0"/>
              <a:t>R/CSSP</a:t>
            </a:r>
          </a:p>
          <a:p>
            <a:pPr lvl="1"/>
            <a:r>
              <a:rPr lang="en-US" dirty="0" smtClean="0"/>
              <a:t>Power analysis for sequencing depth in ChIP-</a:t>
            </a:r>
            <a:r>
              <a:rPr lang="en-US" dirty="0" err="1" smtClean="0"/>
              <a:t>Seq</a:t>
            </a:r>
            <a:r>
              <a:rPr lang="en-US" dirty="0" smtClean="0"/>
              <a:t> analysis</a:t>
            </a:r>
          </a:p>
          <a:p>
            <a:r>
              <a:rPr lang="en-US" dirty="0" smtClean="0"/>
              <a:t>Use biological replicates</a:t>
            </a:r>
          </a:p>
          <a:p>
            <a:pPr lvl="1"/>
            <a:r>
              <a:rPr lang="en-US" dirty="0" smtClean="0"/>
              <a:t>N=3 for cell lines</a:t>
            </a:r>
          </a:p>
          <a:p>
            <a:pPr lvl="1"/>
            <a:r>
              <a:rPr lang="en-US" dirty="0" smtClean="0"/>
              <a:t>Usually use same control</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17</a:t>
            </a:fld>
            <a:endParaRPr lang="en-US"/>
          </a:p>
        </p:txBody>
      </p:sp>
      <p:pic>
        <p:nvPicPr>
          <p:cNvPr id="16386" name="Picture 2" descr="Deep-sequenced ChIP-seq profiles for key histone modifications in human and fly. (a) Data overview. Bar graphs indicate the number of uniquely aligned reads (dark gray), multiply aligned reads (light gray) and unaligned reads (white). See also Supplementary Table S1 for full datasets analyzed in this study. Fly data are from late embryos and human data are from the A549 cell line. (b) Genome-wide Pearson correlation coefficients between tag density profiles from the 100 million reads and those from subsampled data in fly (left) and human (right). (c) ChIP tag density profiles at the HOXD loci for human H3K4me3 at different sequencing depths. Numbers on the y-axis denote the tag density ranges with a Gaussian kernel smoothing (Ï = 100 bp). An input profile is on the top row for comparison. The green boxes below the ChIP profiles correspond to the significantly enriched regions based on the broad peak detection method of SPP (11). The enriched region highlighted is not detected at 5 million reads for this mark. (d) Same as (c) but for H3K27me3. The enriched regions at HOXD11 and HOXD-AS1 loci highlighted are not detected at low depths for this mark."/>
          <p:cNvPicPr>
            <a:picLocks noChangeAspect="1" noChangeArrowheads="1"/>
          </p:cNvPicPr>
          <p:nvPr/>
        </p:nvPicPr>
        <p:blipFill rotWithShape="1">
          <a:blip r:embed="rId2">
            <a:extLst>
              <a:ext uri="{28A0092B-C50C-407E-A947-70E740481C1C}">
                <a14:useLocalDpi xmlns:a14="http://schemas.microsoft.com/office/drawing/2010/main" val="0"/>
              </a:ext>
            </a:extLst>
          </a:blip>
          <a:srcRect t="27217"/>
          <a:stretch/>
        </p:blipFill>
        <p:spPr bwMode="auto">
          <a:xfrm>
            <a:off x="5823284" y="1382854"/>
            <a:ext cx="5158981" cy="48235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622913" y="6090038"/>
            <a:ext cx="1537600" cy="261610"/>
          </a:xfrm>
          <a:prstGeom prst="rect">
            <a:avLst/>
          </a:prstGeom>
          <a:noFill/>
        </p:spPr>
        <p:txBody>
          <a:bodyPr wrap="none" rtlCol="0">
            <a:spAutoFit/>
          </a:bodyPr>
          <a:lstStyle/>
          <a:p>
            <a:r>
              <a:rPr lang="en-US" sz="1100" dirty="0" smtClean="0"/>
              <a:t>Source: Jung at al, 2014</a:t>
            </a:r>
            <a:endParaRPr lang="en-US" sz="1100" dirty="0"/>
          </a:p>
        </p:txBody>
      </p:sp>
    </p:spTree>
    <p:extLst>
      <p:ext uri="{BB962C8B-B14F-4D97-AF65-F5344CB8AC3E}">
        <p14:creationId xmlns:p14="http://schemas.microsoft.com/office/powerpoint/2010/main" val="275927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a:t>
            </a:r>
            <a:r>
              <a:rPr lang="en-US" dirty="0" err="1" smtClean="0"/>
              <a:t>Seq</a:t>
            </a:r>
            <a:r>
              <a:rPr lang="en-US" dirty="0" smtClean="0"/>
              <a:t> Pre-Processing </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18</a:t>
            </a:fld>
            <a:endParaRPr lang="en-US"/>
          </a:p>
        </p:txBody>
      </p:sp>
      <p:graphicFrame>
        <p:nvGraphicFramePr>
          <p:cNvPr id="7" name="Diagram 6"/>
          <p:cNvGraphicFramePr/>
          <p:nvPr>
            <p:extLst>
              <p:ext uri="{D42A27DB-BD31-4B8C-83A1-F6EECF244321}">
                <p14:modId xmlns:p14="http://schemas.microsoft.com/office/powerpoint/2010/main" val="3126584876"/>
              </p:ext>
            </p:extLst>
          </p:nvPr>
        </p:nvGraphicFramePr>
        <p:xfrm>
          <a:off x="917667" y="1203960"/>
          <a:ext cx="10154193" cy="507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237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ENCODE Pipeline</a:t>
            </a:r>
            <a:endParaRPr lang="en-US" dirty="0"/>
          </a:p>
        </p:txBody>
      </p:sp>
      <p:sp>
        <p:nvSpPr>
          <p:cNvPr id="3" name="Content Placeholder 2"/>
          <p:cNvSpPr>
            <a:spLocks noGrp="1"/>
          </p:cNvSpPr>
          <p:nvPr>
            <p:ph idx="1"/>
          </p:nvPr>
        </p:nvSpPr>
        <p:spPr>
          <a:xfrm>
            <a:off x="760562" y="3865242"/>
            <a:ext cx="5338011" cy="2110289"/>
          </a:xfrm>
        </p:spPr>
        <p:txBody>
          <a:bodyPr>
            <a:normAutofit fontScale="92500" lnSpcReduction="20000"/>
          </a:bodyPr>
          <a:lstStyle/>
          <a:p>
            <a:r>
              <a:rPr lang="en-US" dirty="0" smtClean="0"/>
              <a:t>Raw reads in FASTQ format</a:t>
            </a:r>
          </a:p>
          <a:p>
            <a:r>
              <a:rPr lang="en-US" dirty="0" smtClean="0"/>
              <a:t>ENCODE recommends using BWA</a:t>
            </a:r>
          </a:p>
          <a:p>
            <a:pPr lvl="1"/>
            <a:r>
              <a:rPr lang="en-US" dirty="0" err="1"/>
              <a:t>U</a:t>
            </a:r>
            <a:r>
              <a:rPr lang="en-US" dirty="0" err="1" smtClean="0"/>
              <a:t>nspliced</a:t>
            </a:r>
            <a:r>
              <a:rPr lang="en-US" dirty="0" smtClean="0"/>
              <a:t> aligner (no gaps allowed)</a:t>
            </a:r>
          </a:p>
          <a:p>
            <a:pPr lvl="1"/>
            <a:r>
              <a:rPr lang="en-US" dirty="0" smtClean="0"/>
              <a:t>Okay because we are dealing with DNA</a:t>
            </a:r>
          </a:p>
          <a:p>
            <a:r>
              <a:rPr lang="en-US" dirty="0" smtClean="0"/>
              <a:t>Take the aligned bam file to a peak calling algorithm</a:t>
            </a:r>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dirty="0" smtClean="0"/>
              <a:t>BIOS 6660 Spring 2019</a:t>
            </a:r>
            <a:endParaRPr lang="en-US" dirty="0"/>
          </a:p>
        </p:txBody>
      </p:sp>
      <p:sp>
        <p:nvSpPr>
          <p:cNvPr id="6" name="Slide Number Placeholder 5"/>
          <p:cNvSpPr>
            <a:spLocks noGrp="1"/>
          </p:cNvSpPr>
          <p:nvPr>
            <p:ph type="sldNum" sz="quarter" idx="12"/>
          </p:nvPr>
        </p:nvSpPr>
        <p:spPr/>
        <p:txBody>
          <a:bodyPr/>
          <a:lstStyle/>
          <a:p>
            <a:fld id="{D97ACF2E-D518-4C68-89DF-E8A0B78093AD}" type="slidenum">
              <a:rPr lang="en-US" smtClean="0"/>
              <a:t>19</a:t>
            </a:fld>
            <a:endParaRPr lang="en-US"/>
          </a:p>
        </p:txBody>
      </p:sp>
      <p:pic>
        <p:nvPicPr>
          <p:cNvPr id="7" name="Picture 6"/>
          <p:cNvPicPr>
            <a:picLocks noChangeAspect="1"/>
          </p:cNvPicPr>
          <p:nvPr/>
        </p:nvPicPr>
        <p:blipFill rotWithShape="1">
          <a:blip r:embed="rId2"/>
          <a:srcRect l="15208" t="50740" r="17291" b="29259"/>
          <a:stretch/>
        </p:blipFill>
        <p:spPr>
          <a:xfrm>
            <a:off x="663743" y="1553077"/>
            <a:ext cx="11014911" cy="1835819"/>
          </a:xfrm>
          <a:prstGeom prst="rect">
            <a:avLst/>
          </a:prstGeom>
        </p:spPr>
      </p:pic>
      <p:sp>
        <p:nvSpPr>
          <p:cNvPr id="8" name="Rectangle 7"/>
          <p:cNvSpPr/>
          <p:nvPr/>
        </p:nvSpPr>
        <p:spPr>
          <a:xfrm>
            <a:off x="6477378" y="3356283"/>
            <a:ext cx="5470358" cy="3262432"/>
          </a:xfrm>
          <a:prstGeom prst="rect">
            <a:avLst/>
          </a:prstGeom>
        </p:spPr>
        <p:txBody>
          <a:bodyPr wrap="square">
            <a:spAutoFit/>
          </a:bodyPr>
          <a:lstStyle/>
          <a:p>
            <a:pPr marL="285750" indent="-285750">
              <a:buFont typeface="Arial" panose="020B0604020202020204" pitchFamily="34" charset="0"/>
              <a:buChar char="•"/>
            </a:pPr>
            <a:r>
              <a:rPr lang="en-US" sz="2600" dirty="0"/>
              <a:t>QC</a:t>
            </a:r>
          </a:p>
          <a:p>
            <a:pPr marL="742950" lvl="1" indent="-285750">
              <a:buFont typeface="Arial" panose="020B0604020202020204" pitchFamily="34" charset="0"/>
              <a:buChar char="•"/>
            </a:pPr>
            <a:r>
              <a:rPr lang="en-US" sz="2200" dirty="0" smtClean="0"/>
              <a:t>Uniquely </a:t>
            </a:r>
            <a:r>
              <a:rPr lang="en-US" sz="2200" dirty="0"/>
              <a:t>mapped reads, at most 2 </a:t>
            </a:r>
            <a:r>
              <a:rPr lang="en-US" sz="2200" dirty="0" smtClean="0"/>
              <a:t>mismatches</a:t>
            </a:r>
          </a:p>
          <a:p>
            <a:pPr marL="742950" lvl="1" indent="-285750">
              <a:buFont typeface="Arial" panose="020B0604020202020204" pitchFamily="34" charset="0"/>
              <a:buChar char="•"/>
            </a:pPr>
            <a:r>
              <a:rPr lang="en-US" sz="2200" dirty="0" smtClean="0"/>
              <a:t>&gt;%</a:t>
            </a:r>
            <a:r>
              <a:rPr lang="en-US" sz="2200" dirty="0"/>
              <a:t>50 total reads uniquely </a:t>
            </a:r>
            <a:r>
              <a:rPr lang="en-US" sz="2200" dirty="0" err="1" smtClean="0"/>
              <a:t>mappable</a:t>
            </a:r>
            <a:r>
              <a:rPr lang="en-US" sz="2200" dirty="0" smtClean="0"/>
              <a:t> </a:t>
            </a:r>
          </a:p>
          <a:p>
            <a:pPr marL="742950" lvl="1" indent="-285750">
              <a:buFont typeface="Arial" panose="020B0604020202020204" pitchFamily="34" charset="0"/>
              <a:buChar char="•"/>
            </a:pPr>
            <a:r>
              <a:rPr lang="en-US" sz="2200" dirty="0" smtClean="0"/>
              <a:t>&gt;</a:t>
            </a:r>
            <a:r>
              <a:rPr lang="en-US" sz="2200" dirty="0"/>
              <a:t>50% </a:t>
            </a:r>
            <a:r>
              <a:rPr lang="en-US" sz="2200" dirty="0" smtClean="0"/>
              <a:t>reads non-redundant </a:t>
            </a:r>
          </a:p>
          <a:p>
            <a:pPr marL="1200150" lvl="2" indent="-285750">
              <a:buFont typeface="Arial" panose="020B0604020202020204" pitchFamily="34" charset="0"/>
              <a:buChar char="•"/>
            </a:pPr>
            <a:r>
              <a:rPr lang="en-US" sz="2200" dirty="0" smtClean="0"/>
              <a:t>Non-Redundant </a:t>
            </a:r>
            <a:r>
              <a:rPr lang="en-US" sz="2200" dirty="0"/>
              <a:t>Fraction (NRF</a:t>
            </a:r>
            <a:r>
              <a:rPr lang="en-US" sz="2200" dirty="0" smtClean="0"/>
              <a:t>)</a:t>
            </a:r>
          </a:p>
          <a:p>
            <a:pPr marL="1200150" lvl="2" indent="-285750">
              <a:buFont typeface="Arial" panose="020B0604020202020204" pitchFamily="34" charset="0"/>
              <a:buChar char="•"/>
            </a:pPr>
            <a:r>
              <a:rPr lang="en-US" sz="2200" dirty="0" smtClean="0"/>
              <a:t>Need NRF &gt; 0.8 for 10M reads</a:t>
            </a:r>
          </a:p>
          <a:p>
            <a:pPr marL="742950" lvl="1" indent="-285750">
              <a:buFont typeface="Arial" panose="020B0604020202020204" pitchFamily="34" charset="0"/>
              <a:buChar char="•"/>
            </a:pPr>
            <a:r>
              <a:rPr lang="en-US" sz="2200" dirty="0" smtClean="0"/>
              <a:t>Wide </a:t>
            </a:r>
            <a:r>
              <a:rPr lang="en-US" sz="2200" dirty="0"/>
              <a:t>distribution across genome, low GC bias, etc.</a:t>
            </a:r>
          </a:p>
        </p:txBody>
      </p:sp>
    </p:spTree>
    <p:extLst>
      <p:ext uri="{BB962C8B-B14F-4D97-AF65-F5344CB8AC3E}">
        <p14:creationId xmlns:p14="http://schemas.microsoft.com/office/powerpoint/2010/main" val="1111162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From Last Time</a:t>
            </a:r>
          </a:p>
        </p:txBody>
      </p:sp>
      <p:sp>
        <p:nvSpPr>
          <p:cNvPr id="3" name="Content Placeholder 2"/>
          <p:cNvSpPr>
            <a:spLocks noGrp="1"/>
          </p:cNvSpPr>
          <p:nvPr>
            <p:ph idx="1"/>
          </p:nvPr>
        </p:nvSpPr>
        <p:spPr/>
        <p:txBody>
          <a:bodyPr/>
          <a:lstStyle/>
          <a:p>
            <a:r>
              <a:rPr lang="en-US" dirty="0" smtClean="0"/>
              <a:t>Walked through RNA-</a:t>
            </a:r>
            <a:r>
              <a:rPr lang="en-US" dirty="0" err="1" smtClean="0"/>
              <a:t>seq</a:t>
            </a:r>
            <a:r>
              <a:rPr lang="en-US" dirty="0" smtClean="0"/>
              <a:t> pre-processing on </a:t>
            </a:r>
            <a:r>
              <a:rPr lang="en-US" dirty="0" err="1" smtClean="0"/>
              <a:t>yampa</a:t>
            </a:r>
            <a:endParaRPr lang="en-US" dirty="0" smtClean="0"/>
          </a:p>
          <a:p>
            <a:r>
              <a:rPr lang="en-US" dirty="0" smtClean="0"/>
              <a:t>Many independent scripts</a:t>
            </a:r>
          </a:p>
          <a:p>
            <a:r>
              <a:rPr lang="en-US" dirty="0" smtClean="0"/>
              <a:t>Good to have a main document which shows which scripts you used</a:t>
            </a:r>
          </a:p>
          <a:p>
            <a:r>
              <a:rPr lang="en-US" dirty="0" smtClean="0"/>
              <a:t> </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a:t>
            </a:fld>
            <a:endParaRPr lang="en-US"/>
          </a:p>
        </p:txBody>
      </p:sp>
    </p:spTree>
    <p:extLst>
      <p:ext uri="{BB962C8B-B14F-4D97-AF65-F5344CB8AC3E}">
        <p14:creationId xmlns:p14="http://schemas.microsoft.com/office/powerpoint/2010/main" val="115310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Calling</a:t>
            </a:r>
            <a:endParaRPr lang="en-US" dirty="0"/>
          </a:p>
        </p:txBody>
      </p:sp>
      <p:sp>
        <p:nvSpPr>
          <p:cNvPr id="3" name="Content Placeholder 2"/>
          <p:cNvSpPr>
            <a:spLocks noGrp="1"/>
          </p:cNvSpPr>
          <p:nvPr>
            <p:ph idx="1"/>
          </p:nvPr>
        </p:nvSpPr>
        <p:spPr>
          <a:xfrm>
            <a:off x="838200" y="1825625"/>
            <a:ext cx="3389923" cy="4351338"/>
          </a:xfrm>
        </p:spPr>
        <p:txBody>
          <a:bodyPr/>
          <a:lstStyle/>
          <a:p>
            <a:r>
              <a:rPr lang="en-US" dirty="0" smtClean="0"/>
              <a:t>What area of the genome do we say is interacting/binding with protein?</a:t>
            </a:r>
          </a:p>
          <a:p>
            <a:r>
              <a:rPr lang="en-US" dirty="0" smtClean="0"/>
              <a:t>Since we have DNA, we have 2 strands </a:t>
            </a:r>
          </a:p>
          <a:p>
            <a:pPr lvl="1"/>
            <a:r>
              <a:rPr lang="en-US" dirty="0" smtClean="0"/>
              <a:t>Sense</a:t>
            </a:r>
          </a:p>
          <a:p>
            <a:pPr lvl="1"/>
            <a:r>
              <a:rPr lang="en-US" dirty="0" smtClean="0"/>
              <a:t>Antisense</a:t>
            </a:r>
          </a:p>
          <a:p>
            <a:r>
              <a:rPr lang="en-US" dirty="0" smtClean="0"/>
              <a:t>A) TF B) Histone</a:t>
            </a:r>
            <a:endParaRPr lang="en-US" dirty="0"/>
          </a:p>
        </p:txBody>
      </p:sp>
      <p:sp>
        <p:nvSpPr>
          <p:cNvPr id="4" name="Date Placeholder 3"/>
          <p:cNvSpPr>
            <a:spLocks noGrp="1"/>
          </p:cNvSpPr>
          <p:nvPr>
            <p:ph type="dt" sz="half" idx="10"/>
          </p:nvPr>
        </p:nvSpPr>
        <p:spPr/>
        <p:txBody>
          <a:bodyPr/>
          <a:lstStyle/>
          <a:p>
            <a:r>
              <a:rPr lang="en-US" dirty="0" smtClean="0"/>
              <a:t>Lecture 17: 26 March 2019</a:t>
            </a:r>
            <a:endParaRPr lang="en-US" dirty="0"/>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20</a:t>
            </a:fld>
            <a:endParaRPr lang="en-US"/>
          </a:p>
        </p:txBody>
      </p:sp>
      <p:pic>
        <p:nvPicPr>
          <p:cNvPr id="12290" name="Picture 2" descr="https://journals.plos.org/plosone/article/figure/image?size=large&amp;id=10.1371/journal.pone.0011471.g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733" y="1193800"/>
            <a:ext cx="7493532" cy="4979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448093" y="6039357"/>
            <a:ext cx="1805302" cy="261610"/>
          </a:xfrm>
          <a:prstGeom prst="rect">
            <a:avLst/>
          </a:prstGeom>
          <a:noFill/>
        </p:spPr>
        <p:txBody>
          <a:bodyPr wrap="none" rtlCol="0">
            <a:spAutoFit/>
          </a:bodyPr>
          <a:lstStyle/>
          <a:p>
            <a:r>
              <a:rPr lang="en-US" sz="1100" dirty="0" smtClean="0"/>
              <a:t>Source: </a:t>
            </a:r>
            <a:r>
              <a:rPr lang="en-US" sz="1100" dirty="0" err="1" smtClean="0"/>
              <a:t>Wilbanks</a:t>
            </a:r>
            <a:r>
              <a:rPr lang="en-US" sz="1100" dirty="0" smtClean="0"/>
              <a:t> et al, 2010</a:t>
            </a:r>
            <a:endParaRPr lang="en-US" sz="1100" dirty="0"/>
          </a:p>
        </p:txBody>
      </p:sp>
    </p:spTree>
    <p:extLst>
      <p:ext uri="{BB962C8B-B14F-4D97-AF65-F5344CB8AC3E}">
        <p14:creationId xmlns:p14="http://schemas.microsoft.com/office/powerpoint/2010/main" val="140156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Histone vs TF Peaks</a:t>
            </a:r>
            <a:endParaRPr lang="en-US" dirty="0"/>
          </a:p>
        </p:txBody>
      </p:sp>
      <p:sp>
        <p:nvSpPr>
          <p:cNvPr id="3" name="Content Placeholder 2"/>
          <p:cNvSpPr>
            <a:spLocks noGrp="1"/>
          </p:cNvSpPr>
          <p:nvPr>
            <p:ph idx="1"/>
          </p:nvPr>
        </p:nvSpPr>
        <p:spPr>
          <a:xfrm>
            <a:off x="838200" y="1825625"/>
            <a:ext cx="4457700" cy="4351338"/>
          </a:xfrm>
        </p:spPr>
        <p:txBody>
          <a:bodyPr/>
          <a:lstStyle/>
          <a:p>
            <a:r>
              <a:rPr lang="en-US" dirty="0" smtClean="0"/>
              <a:t>Transcription factor peaks are sharper</a:t>
            </a:r>
          </a:p>
          <a:p>
            <a:r>
              <a:rPr lang="en-US" dirty="0" smtClean="0"/>
              <a:t>Transcription factor DNA</a:t>
            </a:r>
            <a:r>
              <a:rPr lang="en-US" dirty="0"/>
              <a:t> binding sites are typically 10 </a:t>
            </a:r>
            <a:r>
              <a:rPr lang="en-US" dirty="0" err="1"/>
              <a:t>nt</a:t>
            </a:r>
            <a:r>
              <a:rPr lang="en-US" dirty="0"/>
              <a:t> </a:t>
            </a:r>
            <a:r>
              <a:rPr lang="en-US" dirty="0" smtClean="0"/>
              <a:t>long</a:t>
            </a:r>
          </a:p>
          <a:p>
            <a:r>
              <a:rPr lang="en-US" dirty="0" smtClean="0"/>
              <a:t>Histone peaks typically ~4x times length as TF peaks</a:t>
            </a:r>
          </a:p>
          <a:p>
            <a:r>
              <a:rPr lang="en-US" dirty="0" smtClean="0"/>
              <a:t>Use different peak calling algorithms based on type of ChIP you used</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21</a:t>
            </a:fld>
            <a:endParaRPr lang="en-US"/>
          </a:p>
        </p:txBody>
      </p:sp>
      <p:pic>
        <p:nvPicPr>
          <p:cNvPr id="7" name="Picture 4" descr="Fig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484" b="3183"/>
          <a:stretch/>
        </p:blipFill>
        <p:spPr bwMode="auto">
          <a:xfrm>
            <a:off x="5795351" y="1092200"/>
            <a:ext cx="5715000" cy="5054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778436" y="6124349"/>
            <a:ext cx="1653017" cy="261610"/>
          </a:xfrm>
          <a:prstGeom prst="rect">
            <a:avLst/>
          </a:prstGeom>
          <a:noFill/>
        </p:spPr>
        <p:txBody>
          <a:bodyPr wrap="none" rtlCol="0">
            <a:spAutoFit/>
          </a:bodyPr>
          <a:lstStyle/>
          <a:p>
            <a:r>
              <a:rPr lang="en-US" sz="1100" dirty="0" smtClean="0"/>
              <a:t>Source: Parker at al, 2009</a:t>
            </a:r>
            <a:endParaRPr lang="en-US" sz="1100" dirty="0"/>
          </a:p>
        </p:txBody>
      </p:sp>
    </p:spTree>
    <p:extLst>
      <p:ext uri="{BB962C8B-B14F-4D97-AF65-F5344CB8AC3E}">
        <p14:creationId xmlns:p14="http://schemas.microsoft.com/office/powerpoint/2010/main" val="3528787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Shifting</a:t>
            </a:r>
            <a:endParaRPr lang="en-US" dirty="0"/>
          </a:p>
        </p:txBody>
      </p:sp>
      <p:sp>
        <p:nvSpPr>
          <p:cNvPr id="3" name="Content Placeholder 2"/>
          <p:cNvSpPr>
            <a:spLocks noGrp="1"/>
          </p:cNvSpPr>
          <p:nvPr>
            <p:ph idx="1"/>
          </p:nvPr>
        </p:nvSpPr>
        <p:spPr>
          <a:xfrm>
            <a:off x="838200" y="1825625"/>
            <a:ext cx="5410200" cy="4351338"/>
          </a:xfrm>
        </p:spPr>
        <p:txBody>
          <a:bodyPr>
            <a:normAutofit fontScale="77500" lnSpcReduction="20000"/>
          </a:bodyPr>
          <a:lstStyle/>
          <a:p>
            <a:r>
              <a:rPr lang="en-US" dirty="0"/>
              <a:t>O</a:t>
            </a:r>
            <a:r>
              <a:rPr lang="en-US" dirty="0" smtClean="0"/>
              <a:t>ffset </a:t>
            </a:r>
            <a:r>
              <a:rPr lang="en-US" dirty="0"/>
              <a:t>in forward or reverse strand </a:t>
            </a:r>
            <a:r>
              <a:rPr lang="en-US" dirty="0" smtClean="0"/>
              <a:t>reads</a:t>
            </a:r>
          </a:p>
          <a:p>
            <a:r>
              <a:rPr lang="en-US" dirty="0" smtClean="0"/>
              <a:t>Majority ChIP-</a:t>
            </a:r>
            <a:r>
              <a:rPr lang="en-US" dirty="0" err="1" smtClean="0"/>
              <a:t>Seq</a:t>
            </a:r>
            <a:r>
              <a:rPr lang="en-US" dirty="0" smtClean="0"/>
              <a:t> single-end sequencing</a:t>
            </a:r>
          </a:p>
          <a:p>
            <a:r>
              <a:rPr lang="en-US" dirty="0" smtClean="0"/>
              <a:t>Reads align </a:t>
            </a:r>
            <a:r>
              <a:rPr lang="en-US" dirty="0"/>
              <a:t>to either the sense/antisense strands and the 3’ or 5’ extremes of the DNA fragments pulled </a:t>
            </a:r>
            <a:r>
              <a:rPr lang="en-US" dirty="0" smtClean="0"/>
              <a:t>down.  </a:t>
            </a:r>
          </a:p>
          <a:p>
            <a:r>
              <a:rPr lang="en-US" dirty="0" smtClean="0"/>
              <a:t>The </a:t>
            </a:r>
            <a:r>
              <a:rPr lang="en-US" dirty="0"/>
              <a:t>reads are shifted and the data from both strands combined to determine the most likely bases involved in protein binding</a:t>
            </a:r>
            <a:r>
              <a:rPr lang="en-US" dirty="0" smtClean="0"/>
              <a:t>.</a:t>
            </a:r>
          </a:p>
          <a:p>
            <a:r>
              <a:rPr lang="en-US" dirty="0" smtClean="0"/>
              <a:t>How big a </a:t>
            </a:r>
            <a:r>
              <a:rPr lang="en-US" dirty="0"/>
              <a:t>"shift" is determined by the fragment size generated in the ChIP-</a:t>
            </a:r>
            <a:r>
              <a:rPr lang="en-US" dirty="0" err="1"/>
              <a:t>seq</a:t>
            </a:r>
            <a:r>
              <a:rPr lang="en-US" dirty="0"/>
              <a:t> library </a:t>
            </a:r>
            <a:r>
              <a:rPr lang="en-US" dirty="0" smtClean="0"/>
              <a:t>preparation</a:t>
            </a:r>
          </a:p>
          <a:p>
            <a:pPr lvl="1"/>
            <a:r>
              <a:rPr lang="en-US" dirty="0" smtClean="0"/>
              <a:t>Estimate from sequence data</a:t>
            </a:r>
            <a:endParaRPr lang="en-US" dirty="0"/>
          </a:p>
          <a:p>
            <a:pPr lvl="1"/>
            <a:r>
              <a:rPr lang="en-US" dirty="0" smtClean="0"/>
              <a:t>Determine empirically</a:t>
            </a:r>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22</a:t>
            </a:fld>
            <a:endParaRPr lang="en-US"/>
          </a:p>
        </p:txBody>
      </p:sp>
      <p:pic>
        <p:nvPicPr>
          <p:cNvPr id="8" name="Picture 2" descr="http://homes.sice.indiana.edu/yye/lab/teaching/topics/Encode/images/peak-demo.png"/>
          <p:cNvPicPr>
            <a:picLocks noChangeAspect="1" noChangeArrowheads="1"/>
          </p:cNvPicPr>
          <p:nvPr/>
        </p:nvPicPr>
        <p:blipFill rotWithShape="1">
          <a:blip r:embed="rId2">
            <a:extLst>
              <a:ext uri="{28A0092B-C50C-407E-A947-70E740481C1C}">
                <a14:useLocalDpi xmlns:a14="http://schemas.microsoft.com/office/drawing/2010/main" val="0"/>
              </a:ext>
            </a:extLst>
          </a:blip>
          <a:srcRect l="52845" t="1" r="-1" b="4497"/>
          <a:stretch/>
        </p:blipFill>
        <p:spPr bwMode="auto">
          <a:xfrm>
            <a:off x="6970679" y="1153827"/>
            <a:ext cx="5029216" cy="50372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37034" y="2004060"/>
            <a:ext cx="979499" cy="1477328"/>
          </a:xfrm>
          <a:prstGeom prst="rect">
            <a:avLst/>
          </a:prstGeom>
          <a:noFill/>
        </p:spPr>
        <p:txBody>
          <a:bodyPr wrap="none" rtlCol="0">
            <a:spAutoFit/>
          </a:bodyPr>
          <a:lstStyle/>
          <a:p>
            <a:r>
              <a:rPr lang="en-US" b="1" dirty="0" smtClean="0">
                <a:solidFill>
                  <a:srgbClr val="C00000"/>
                </a:solidFill>
              </a:rPr>
              <a:t>+ Strand</a:t>
            </a:r>
          </a:p>
          <a:p>
            <a:endParaRPr lang="en-US" dirty="0"/>
          </a:p>
          <a:p>
            <a:endParaRPr lang="en-US" dirty="0" smtClean="0"/>
          </a:p>
          <a:p>
            <a:endParaRPr lang="en-US" dirty="0"/>
          </a:p>
          <a:p>
            <a:r>
              <a:rPr lang="en-US" b="1" dirty="0" smtClean="0">
                <a:solidFill>
                  <a:schemeClr val="accent5"/>
                </a:solidFill>
              </a:rPr>
              <a:t>- Strand</a:t>
            </a:r>
            <a:endParaRPr lang="en-US" b="1" dirty="0">
              <a:solidFill>
                <a:schemeClr val="accent5"/>
              </a:solidFill>
            </a:endParaRPr>
          </a:p>
        </p:txBody>
      </p:sp>
      <p:sp>
        <p:nvSpPr>
          <p:cNvPr id="10" name="TextBox 9"/>
          <p:cNvSpPr txBox="1"/>
          <p:nvPr/>
        </p:nvSpPr>
        <p:spPr>
          <a:xfrm>
            <a:off x="9778436" y="6124349"/>
            <a:ext cx="1678665" cy="261610"/>
          </a:xfrm>
          <a:prstGeom prst="rect">
            <a:avLst/>
          </a:prstGeom>
          <a:noFill/>
        </p:spPr>
        <p:txBody>
          <a:bodyPr wrap="none" rtlCol="0">
            <a:spAutoFit/>
          </a:bodyPr>
          <a:lstStyle/>
          <a:p>
            <a:r>
              <a:rPr lang="en-US" sz="1100" dirty="0" smtClean="0"/>
              <a:t>Source: Indiana University</a:t>
            </a:r>
            <a:endParaRPr lang="en-US" sz="1100" dirty="0"/>
          </a:p>
        </p:txBody>
      </p:sp>
    </p:spTree>
    <p:extLst>
      <p:ext uri="{BB962C8B-B14F-4D97-AF65-F5344CB8AC3E}">
        <p14:creationId xmlns:p14="http://schemas.microsoft.com/office/powerpoint/2010/main" val="76861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Cross-Correlation</a:t>
            </a:r>
            <a:endParaRPr lang="en-US" dirty="0"/>
          </a:p>
        </p:txBody>
      </p:sp>
      <p:sp>
        <p:nvSpPr>
          <p:cNvPr id="3" name="Content Placeholder 2"/>
          <p:cNvSpPr>
            <a:spLocks noGrp="1"/>
          </p:cNvSpPr>
          <p:nvPr>
            <p:ph idx="1"/>
          </p:nvPr>
        </p:nvSpPr>
        <p:spPr>
          <a:xfrm>
            <a:off x="838200" y="1956254"/>
            <a:ext cx="4234543" cy="4351338"/>
          </a:xfrm>
        </p:spPr>
        <p:txBody>
          <a:bodyPr>
            <a:normAutofit/>
          </a:bodyPr>
          <a:lstStyle/>
          <a:p>
            <a:r>
              <a:rPr lang="en-US" dirty="0"/>
              <a:t>Pearson correlation </a:t>
            </a:r>
            <a:r>
              <a:rPr lang="en-US" dirty="0" smtClean="0"/>
              <a:t>between </a:t>
            </a:r>
            <a:r>
              <a:rPr lang="en-US" dirty="0"/>
              <a:t>positive and </a:t>
            </a:r>
            <a:r>
              <a:rPr lang="en-US" dirty="0" smtClean="0"/>
              <a:t>negative </a:t>
            </a:r>
            <a:r>
              <a:rPr lang="en-US" dirty="0"/>
              <a:t>strand profiles at different strand shift distances, k.</a:t>
            </a:r>
          </a:p>
          <a:p>
            <a:r>
              <a:rPr lang="en-US" dirty="0" smtClean="0"/>
              <a:t>Cross-correlation </a:t>
            </a:r>
            <a:r>
              <a:rPr lang="en-US" dirty="0"/>
              <a:t>peaks at 2 places:</a:t>
            </a:r>
          </a:p>
          <a:p>
            <a:pPr lvl="1"/>
            <a:r>
              <a:rPr lang="en-US" dirty="0"/>
              <a:t>Read length (blue)</a:t>
            </a:r>
          </a:p>
          <a:p>
            <a:pPr lvl="1"/>
            <a:r>
              <a:rPr lang="en-US" dirty="0"/>
              <a:t>Average fragment length (red</a:t>
            </a:r>
            <a:r>
              <a:rPr lang="en-US" dirty="0" smtClean="0"/>
              <a:t>)</a:t>
            </a:r>
          </a:p>
          <a:p>
            <a:pPr lvl="1"/>
            <a:endParaRPr lang="en-US" dirty="0" smtClean="0"/>
          </a:p>
          <a:p>
            <a:pPr lvl="1"/>
            <a:endParaRPr lang="en-US" dirty="0"/>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23</a:t>
            </a:fld>
            <a:endParaRPr lang="en-US"/>
          </a:p>
        </p:txBody>
      </p:sp>
      <p:pic>
        <p:nvPicPr>
          <p:cNvPr id="7" name="Picture 6"/>
          <p:cNvPicPr>
            <a:picLocks noChangeAspect="1"/>
          </p:cNvPicPr>
          <p:nvPr/>
        </p:nvPicPr>
        <p:blipFill rotWithShape="1">
          <a:blip r:embed="rId2"/>
          <a:srcRect l="22138" t="29078" r="20882" b="15073"/>
          <a:stretch/>
        </p:blipFill>
        <p:spPr>
          <a:xfrm>
            <a:off x="5094514" y="2413327"/>
            <a:ext cx="6955972" cy="3835073"/>
          </a:xfrm>
          <a:prstGeom prst="rect">
            <a:avLst/>
          </a:prstGeom>
        </p:spPr>
      </p:pic>
      <p:pic>
        <p:nvPicPr>
          <p:cNvPr id="8" name="Picture 2" descr="https://s3-eu-west-1.amazonaws.com/ppreviews-plos-725668748/1281340/previe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653" t="-1843" b="1"/>
          <a:stretch/>
        </p:blipFill>
        <p:spPr bwMode="auto">
          <a:xfrm>
            <a:off x="9049063" y="113099"/>
            <a:ext cx="2213410" cy="21293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560721" y="2165215"/>
            <a:ext cx="2226238" cy="261610"/>
          </a:xfrm>
          <a:prstGeom prst="rect">
            <a:avLst/>
          </a:prstGeom>
          <a:noFill/>
        </p:spPr>
        <p:txBody>
          <a:bodyPr wrap="square" rtlCol="0">
            <a:spAutoFit/>
          </a:bodyPr>
          <a:lstStyle/>
          <a:p>
            <a:r>
              <a:rPr lang="en-US" sz="1100" dirty="0" smtClean="0"/>
              <a:t>Source: Bailey et al, 2013</a:t>
            </a:r>
            <a:endParaRPr lang="en-US" sz="1100" dirty="0"/>
          </a:p>
        </p:txBody>
      </p:sp>
      <p:sp>
        <p:nvSpPr>
          <p:cNvPr id="10" name="TextBox 9"/>
          <p:cNvSpPr txBox="1"/>
          <p:nvPr/>
        </p:nvSpPr>
        <p:spPr>
          <a:xfrm>
            <a:off x="10235635" y="5670414"/>
            <a:ext cx="2226238" cy="261610"/>
          </a:xfrm>
          <a:prstGeom prst="rect">
            <a:avLst/>
          </a:prstGeom>
          <a:noFill/>
        </p:spPr>
        <p:txBody>
          <a:bodyPr wrap="square" rtlCol="0">
            <a:spAutoFit/>
          </a:bodyPr>
          <a:lstStyle/>
          <a:p>
            <a:r>
              <a:rPr lang="en-US" sz="1100" dirty="0" smtClean="0"/>
              <a:t>Source: Cornell University</a:t>
            </a:r>
            <a:endParaRPr lang="en-US" sz="1100" dirty="0"/>
          </a:p>
        </p:txBody>
      </p:sp>
    </p:spTree>
    <p:extLst>
      <p:ext uri="{BB962C8B-B14F-4D97-AF65-F5344CB8AC3E}">
        <p14:creationId xmlns:p14="http://schemas.microsoft.com/office/powerpoint/2010/main" val="1786102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14732"/>
                <a:ext cx="10515600" cy="4762231"/>
              </a:xfrm>
            </p:spPr>
            <p:txBody>
              <a:bodyPr>
                <a:normAutofit fontScale="92500" lnSpcReduction="10000"/>
              </a:bodyPr>
              <a:lstStyle/>
              <a:p>
                <a:r>
                  <a:rPr lang="en-US" dirty="0" smtClean="0"/>
                  <a:t>Want to compare ChIP to control/input</a:t>
                </a:r>
              </a:p>
              <a:p>
                <a:r>
                  <a:rPr lang="en-US" dirty="0" smtClean="0"/>
                  <a:t>Total read counts between ChIP and control/input not the same</a:t>
                </a:r>
              </a:p>
              <a:p>
                <a:r>
                  <a:rPr lang="en-US" dirty="0" smtClean="0"/>
                  <a:t>Unfortunately the control/input does not have a uniform distribution of reads across genome</a:t>
                </a:r>
              </a:p>
              <a:p>
                <a:pPr lvl="1"/>
                <a:r>
                  <a:rPr lang="en-US" dirty="0" smtClean="0"/>
                  <a:t>GC content, CNV, </a:t>
                </a:r>
                <a:r>
                  <a:rPr lang="en-US" dirty="0" err="1" smtClean="0"/>
                  <a:t>mappability</a:t>
                </a:r>
                <a:endParaRPr lang="en-US" dirty="0"/>
              </a:p>
              <a:p>
                <a:r>
                  <a:rPr lang="en-US" dirty="0" smtClean="0"/>
                  <a:t>Issue is ChIP really consists of 2 distributions (IP fragments + background) where the control/input just consists of 1 distribution (background)</a:t>
                </a:r>
              </a:p>
              <a:p>
                <a:r>
                  <a:rPr lang="en-US" dirty="0"/>
                  <a:t>Estimate background reads ratio in ChIP reads</a:t>
                </a:r>
              </a:p>
              <a:p>
                <a:pPr lvl="1"/>
                <a:r>
                  <a:rPr lang="en-US" dirty="0" smtClean="0"/>
                  <a:t>Scale </a:t>
                </a:r>
                <a:r>
                  <a:rPr lang="en-US" dirty="0"/>
                  <a:t>by ChIP/control normalization </a:t>
                </a:r>
                <a:r>
                  <a:rPr lang="en-US" dirty="0" smtClean="0"/>
                  <a:t>factor</a:t>
                </a:r>
              </a:p>
              <a:p>
                <a:pPr lvl="1"/>
                <a:r>
                  <a:rPr lang="en-US" i="1" dirty="0" smtClean="0"/>
                  <a:t>N</a:t>
                </a:r>
                <a:r>
                  <a:rPr lang="en-US" i="1" baseline="-25000" dirty="0" smtClean="0"/>
                  <a:t>1</a:t>
                </a:r>
                <a:r>
                  <a:rPr lang="en-US" dirty="0" smtClean="0"/>
                  <a:t> and </a:t>
                </a:r>
                <a:r>
                  <a:rPr lang="en-US" i="1" dirty="0" smtClean="0"/>
                  <a:t>N</a:t>
                </a:r>
                <a:r>
                  <a:rPr lang="en-US" i="1" baseline="-25000" dirty="0" smtClean="0"/>
                  <a:t>2</a:t>
                </a:r>
                <a:r>
                  <a:rPr lang="en-US" dirty="0" smtClean="0"/>
                  <a:t> total reads for ChIP and control</a:t>
                </a:r>
              </a:p>
              <a:p>
                <a:pPr lvl="1"/>
                <a14:m>
                  <m:oMath xmlns:m="http://schemas.openxmlformats.org/officeDocument/2006/math">
                    <m:r>
                      <m:rPr>
                        <m:sty m:val="p"/>
                      </m:rPr>
                      <a:rPr lang="el-GR" i="0" dirty="0" smtClean="0">
                        <a:latin typeface="Cambria Math" panose="02040503050406030204" pitchFamily="18" charset="0"/>
                      </a:rPr>
                      <m:t>Π</m:t>
                    </m:r>
                  </m:oMath>
                </a14:m>
                <a:r>
                  <a:rPr lang="en-US" baseline="-25000" dirty="0"/>
                  <a:t>0</a:t>
                </a:r>
                <a:r>
                  <a:rPr lang="en-US" i="1" dirty="0"/>
                  <a:t>N</a:t>
                </a:r>
                <a:r>
                  <a:rPr lang="en-US" baseline="-25000" dirty="0"/>
                  <a:t>1</a:t>
                </a:r>
                <a:r>
                  <a:rPr lang="en-US" dirty="0"/>
                  <a:t> background and (1 − </a:t>
                </a:r>
                <a14:m>
                  <m:oMath xmlns:m="http://schemas.openxmlformats.org/officeDocument/2006/math">
                    <m:r>
                      <m:rPr>
                        <m:sty m:val="p"/>
                      </m:rPr>
                      <a:rPr lang="el-GR" dirty="0">
                        <a:latin typeface="Cambria Math" panose="02040503050406030204" pitchFamily="18" charset="0"/>
                      </a:rPr>
                      <m:t>Π</m:t>
                    </m:r>
                  </m:oMath>
                </a14:m>
                <a:r>
                  <a:rPr lang="en-US" baseline="-25000" dirty="0"/>
                  <a:t>0</a:t>
                </a:r>
                <a:r>
                  <a:rPr lang="en-US" dirty="0" smtClean="0"/>
                  <a:t>)</a:t>
                </a:r>
                <a:r>
                  <a:rPr lang="en-US" i="1" dirty="0"/>
                  <a:t> </a:t>
                </a:r>
                <a:r>
                  <a:rPr lang="en-US" i="1" dirty="0" smtClean="0"/>
                  <a:t>N</a:t>
                </a:r>
                <a:r>
                  <a:rPr lang="en-US" baseline="-25000" dirty="0" smtClean="0"/>
                  <a:t>1 </a:t>
                </a:r>
                <a:r>
                  <a:rPr lang="en-US" dirty="0" smtClean="0"/>
                  <a:t>enriched </a:t>
                </a:r>
                <a:r>
                  <a:rPr lang="en-US" dirty="0"/>
                  <a:t>signal </a:t>
                </a:r>
                <a:r>
                  <a:rPr lang="en-US" dirty="0" smtClean="0"/>
                  <a:t>reads</a:t>
                </a:r>
              </a:p>
              <a:p>
                <a:pPr lvl="1"/>
                <a14:m>
                  <m:oMath xmlns:m="http://schemas.openxmlformats.org/officeDocument/2006/math">
                    <m:r>
                      <a:rPr lang="en-US" i="1">
                        <a:latin typeface="Cambria Math" panose="02040503050406030204" pitchFamily="18" charset="0"/>
                      </a:rPr>
                      <m:t>𝑟</m:t>
                    </m:r>
                  </m:oMath>
                </a14:m>
                <a:r>
                  <a:rPr lang="en-US" dirty="0" smtClean="0"/>
                  <a:t> is the normalization factor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14732"/>
                <a:ext cx="10515600" cy="4762231"/>
              </a:xfrm>
              <a:blipFill>
                <a:blip r:embed="rId2"/>
                <a:stretch>
                  <a:fillRect l="-928" t="-25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24</a:t>
            </a:fld>
            <a:endParaRPr lang="en-US"/>
          </a:p>
        </p:txBody>
      </p:sp>
      <mc:AlternateContent xmlns:mc="http://schemas.openxmlformats.org/markup-compatibility/2006">
        <mc:Choice xmlns:a14="http://schemas.microsoft.com/office/drawing/2010/main" Requires="a14">
          <p:sp>
            <p:nvSpPr>
              <p:cNvPr id="8" name="TextBox 7"/>
              <p:cNvSpPr txBox="1"/>
              <p:nvPr/>
            </p:nvSpPr>
            <p:spPr>
              <a:xfrm>
                <a:off x="8829135" y="5111149"/>
                <a:ext cx="2376577" cy="7518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 =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rPr>
                                <m:t>Π</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8829135" y="5111149"/>
                <a:ext cx="2376577" cy="7518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0605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Calling Programs</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25</a:t>
            </a:fld>
            <a:endParaRPr lang="en-US"/>
          </a:p>
        </p:txBody>
      </p:sp>
      <p:pic>
        <p:nvPicPr>
          <p:cNvPr id="20482" name="Picture 2" descr="https://journals.plos.org/plosone/article/figure/image?size=large&amp;id=10.1371/journal.pone.0011471.g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578" y="1474865"/>
            <a:ext cx="8983091" cy="48413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907168" y="5865556"/>
            <a:ext cx="1653017" cy="261610"/>
          </a:xfrm>
          <a:prstGeom prst="rect">
            <a:avLst/>
          </a:prstGeom>
          <a:noFill/>
        </p:spPr>
        <p:txBody>
          <a:bodyPr wrap="none" rtlCol="0">
            <a:spAutoFit/>
          </a:bodyPr>
          <a:lstStyle/>
          <a:p>
            <a:r>
              <a:rPr lang="en-US" sz="1100" dirty="0" smtClean="0"/>
              <a:t>Source: Parker at al, 2009</a:t>
            </a:r>
            <a:endParaRPr lang="en-US" sz="1100" dirty="0"/>
          </a:p>
        </p:txBody>
      </p:sp>
      <p:sp>
        <p:nvSpPr>
          <p:cNvPr id="13" name="TextBox 12"/>
          <p:cNvSpPr txBox="1"/>
          <p:nvPr/>
        </p:nvSpPr>
        <p:spPr>
          <a:xfrm>
            <a:off x="509667" y="2233535"/>
            <a:ext cx="2473376" cy="3970318"/>
          </a:xfrm>
          <a:prstGeom prst="rect">
            <a:avLst/>
          </a:prstGeom>
          <a:noFill/>
        </p:spPr>
        <p:txBody>
          <a:bodyPr wrap="square" rtlCol="0">
            <a:spAutoFit/>
          </a:bodyPr>
          <a:lstStyle/>
          <a:p>
            <a:r>
              <a:rPr lang="en-US" b="1" dirty="0" smtClean="0"/>
              <a:t>Within R:</a:t>
            </a:r>
          </a:p>
          <a:p>
            <a:r>
              <a:rPr lang="en-US" dirty="0" err="1" smtClean="0"/>
              <a:t>BayesPeak</a:t>
            </a:r>
            <a:r>
              <a:rPr lang="en-US" dirty="0" smtClean="0"/>
              <a:t>, PICS, </a:t>
            </a:r>
            <a:r>
              <a:rPr lang="en-US" dirty="0" err="1" smtClean="0"/>
              <a:t>MOSAiCS</a:t>
            </a:r>
            <a:r>
              <a:rPr lang="en-US" dirty="0" smtClean="0"/>
              <a:t>, </a:t>
            </a:r>
            <a:r>
              <a:rPr lang="en-US" dirty="0" err="1" smtClean="0"/>
              <a:t>iSeq</a:t>
            </a:r>
            <a:r>
              <a:rPr lang="en-US" dirty="0" smtClean="0"/>
              <a:t>, </a:t>
            </a:r>
            <a:r>
              <a:rPr lang="en-US" dirty="0" err="1" smtClean="0"/>
              <a:t>ChIPseqR</a:t>
            </a:r>
            <a:r>
              <a:rPr lang="en-US" dirty="0" smtClean="0"/>
              <a:t>, CSAR, ChIP-</a:t>
            </a:r>
            <a:r>
              <a:rPr lang="en-US" dirty="0" err="1" smtClean="0"/>
              <a:t>Seq</a:t>
            </a:r>
            <a:r>
              <a:rPr lang="en-US" dirty="0" smtClean="0"/>
              <a:t>, SPP, </a:t>
            </a:r>
            <a:r>
              <a:rPr lang="en-US" dirty="0" err="1" smtClean="0"/>
              <a:t>NarrowPeaks</a:t>
            </a:r>
            <a:endParaRPr lang="en-US" dirty="0" smtClean="0"/>
          </a:p>
          <a:p>
            <a:endParaRPr lang="en-US" dirty="0"/>
          </a:p>
          <a:p>
            <a:r>
              <a:rPr lang="en-US" b="1" dirty="0" smtClean="0"/>
              <a:t>Command Line Tools:</a:t>
            </a:r>
          </a:p>
          <a:p>
            <a:r>
              <a:rPr lang="en-US" dirty="0" err="1" smtClean="0"/>
              <a:t>CisGenome</a:t>
            </a:r>
            <a:r>
              <a:rPr lang="en-US" dirty="0" smtClean="0"/>
              <a:t>, </a:t>
            </a:r>
            <a:r>
              <a:rPr lang="en-US" b="1" dirty="0" smtClean="0"/>
              <a:t>E-RANGE</a:t>
            </a:r>
            <a:r>
              <a:rPr lang="en-US" dirty="0" smtClean="0"/>
              <a:t>, </a:t>
            </a:r>
            <a:r>
              <a:rPr lang="en-US" dirty="0" err="1" smtClean="0"/>
              <a:t>FindPeaks</a:t>
            </a:r>
            <a:r>
              <a:rPr lang="en-US" dirty="0" smtClean="0"/>
              <a:t>, F-</a:t>
            </a:r>
            <a:r>
              <a:rPr lang="en-US" dirty="0" err="1" smtClean="0"/>
              <a:t>Seq</a:t>
            </a:r>
            <a:r>
              <a:rPr lang="en-US" dirty="0" smtClean="0"/>
              <a:t>, GLITR, </a:t>
            </a:r>
            <a:r>
              <a:rPr lang="en-US" b="1" dirty="0" smtClean="0"/>
              <a:t>MACS,</a:t>
            </a:r>
            <a:r>
              <a:rPr lang="en-US" dirty="0" smtClean="0"/>
              <a:t> </a:t>
            </a:r>
            <a:r>
              <a:rPr lang="en-US" dirty="0" err="1" smtClean="0"/>
              <a:t>PeakSeq</a:t>
            </a:r>
            <a:r>
              <a:rPr lang="en-US" dirty="0" smtClean="0"/>
              <a:t>, </a:t>
            </a:r>
            <a:r>
              <a:rPr lang="en-US" dirty="0" err="1" smtClean="0"/>
              <a:t>QuEST</a:t>
            </a:r>
            <a:r>
              <a:rPr lang="en-US" dirty="0" smtClean="0"/>
              <a:t>, SICER, </a:t>
            </a:r>
            <a:r>
              <a:rPr lang="en-US" dirty="0" err="1" smtClean="0"/>
              <a:t>SiSSRs</a:t>
            </a:r>
            <a:r>
              <a:rPr lang="en-US" dirty="0" smtClean="0"/>
              <a:t>, </a:t>
            </a:r>
            <a:r>
              <a:rPr lang="en-US" dirty="0" err="1" smtClean="0"/>
              <a:t>spp</a:t>
            </a:r>
            <a:r>
              <a:rPr lang="en-US" dirty="0" smtClean="0"/>
              <a:t>, </a:t>
            </a:r>
            <a:r>
              <a:rPr lang="en-US" dirty="0" err="1" smtClean="0"/>
              <a:t>Useq</a:t>
            </a:r>
            <a:r>
              <a:rPr lang="en-US" dirty="0" smtClean="0"/>
              <a:t>, MUSIC, BCP</a:t>
            </a:r>
          </a:p>
          <a:p>
            <a:endParaRPr lang="en-US" dirty="0"/>
          </a:p>
          <a:p>
            <a:r>
              <a:rPr lang="en-US" dirty="0" smtClean="0"/>
              <a:t>The options are endless!  </a:t>
            </a:r>
          </a:p>
        </p:txBody>
      </p:sp>
    </p:spTree>
    <p:extLst>
      <p:ext uri="{BB962C8B-B14F-4D97-AF65-F5344CB8AC3E}">
        <p14:creationId xmlns:p14="http://schemas.microsoft.com/office/powerpoint/2010/main" val="320428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5952" t="14497" r="25810" b="53365"/>
          <a:stretch/>
        </p:blipFill>
        <p:spPr>
          <a:xfrm>
            <a:off x="5471160" y="1073070"/>
            <a:ext cx="6103620" cy="2287350"/>
          </a:xfrm>
          <a:prstGeom prst="rect">
            <a:avLst/>
          </a:prstGeom>
        </p:spPr>
      </p:pic>
      <p:sp>
        <p:nvSpPr>
          <p:cNvPr id="2" name="Title 1"/>
          <p:cNvSpPr>
            <a:spLocks noGrp="1"/>
          </p:cNvSpPr>
          <p:nvPr>
            <p:ph type="title"/>
          </p:nvPr>
        </p:nvSpPr>
        <p:spPr/>
        <p:txBody>
          <a:bodyPr/>
          <a:lstStyle/>
          <a:p>
            <a:r>
              <a:rPr lang="en-US" dirty="0" smtClean="0"/>
              <a:t>New Recommendations</a:t>
            </a:r>
            <a:endParaRPr lang="en-US" dirty="0"/>
          </a:p>
        </p:txBody>
      </p:sp>
      <p:sp>
        <p:nvSpPr>
          <p:cNvPr id="3" name="Content Placeholder 2"/>
          <p:cNvSpPr>
            <a:spLocks noGrp="1"/>
          </p:cNvSpPr>
          <p:nvPr>
            <p:ph idx="1"/>
          </p:nvPr>
        </p:nvSpPr>
        <p:spPr>
          <a:xfrm>
            <a:off x="838200" y="1825625"/>
            <a:ext cx="4354286" cy="4351338"/>
          </a:xfrm>
        </p:spPr>
        <p:txBody>
          <a:bodyPr/>
          <a:lstStyle/>
          <a:p>
            <a:r>
              <a:rPr lang="en-US" dirty="0"/>
              <a:t>Poisson test to rank their candidate peaks are more powerful than those that use a Binomial </a:t>
            </a:r>
            <a:r>
              <a:rPr lang="en-US" dirty="0" smtClean="0"/>
              <a:t>test</a:t>
            </a:r>
          </a:p>
          <a:p>
            <a:r>
              <a:rPr lang="en-US" dirty="0" smtClean="0"/>
              <a:t>Best for TF:</a:t>
            </a:r>
          </a:p>
          <a:p>
            <a:pPr lvl="1"/>
            <a:r>
              <a:rPr lang="en-US" dirty="0" smtClean="0"/>
              <a:t>BCP </a:t>
            </a:r>
            <a:r>
              <a:rPr lang="en-US" dirty="0"/>
              <a:t>and </a:t>
            </a:r>
            <a:r>
              <a:rPr lang="en-US" dirty="0" smtClean="0"/>
              <a:t>MACS2</a:t>
            </a:r>
          </a:p>
          <a:p>
            <a:r>
              <a:rPr lang="en-US" dirty="0" smtClean="0"/>
              <a:t>Best for Histones:</a:t>
            </a:r>
          </a:p>
          <a:p>
            <a:pPr lvl="1"/>
            <a:r>
              <a:rPr lang="en-US" dirty="0"/>
              <a:t>BCP </a:t>
            </a:r>
            <a:r>
              <a:rPr lang="en-US" dirty="0" smtClean="0"/>
              <a:t>and MUSIC</a:t>
            </a:r>
          </a:p>
        </p:txBody>
      </p:sp>
      <p:sp>
        <p:nvSpPr>
          <p:cNvPr id="4" name="Date Placeholder 3"/>
          <p:cNvSpPr>
            <a:spLocks noGrp="1"/>
          </p:cNvSpPr>
          <p:nvPr>
            <p:ph type="dt" sz="half" idx="10"/>
          </p:nvPr>
        </p:nvSpPr>
        <p:spPr/>
        <p:txBody>
          <a:bodyPr/>
          <a:lstStyle/>
          <a:p>
            <a:r>
              <a:rPr lang="en-US" dirty="0" smtClean="0"/>
              <a:t>Lecture 17: 26 March 2019</a:t>
            </a:r>
            <a:endParaRPr lang="en-US" dirty="0"/>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26</a:t>
            </a:fld>
            <a:endParaRPr lang="en-US"/>
          </a:p>
        </p:txBody>
      </p:sp>
      <p:pic>
        <p:nvPicPr>
          <p:cNvPr id="8" name="Picture 7"/>
          <p:cNvPicPr>
            <a:picLocks noChangeAspect="1"/>
          </p:cNvPicPr>
          <p:nvPr/>
        </p:nvPicPr>
        <p:blipFill rotWithShape="1">
          <a:blip r:embed="rId3"/>
          <a:srcRect l="27361" t="38395" r="28472" b="24321"/>
          <a:stretch/>
        </p:blipFill>
        <p:spPr>
          <a:xfrm>
            <a:off x="4989223" y="3376917"/>
            <a:ext cx="6476558" cy="3075346"/>
          </a:xfrm>
          <a:prstGeom prst="rect">
            <a:avLst/>
          </a:prstGeom>
        </p:spPr>
      </p:pic>
    </p:spTree>
    <p:extLst>
      <p:ext uri="{BB962C8B-B14F-4D97-AF65-F5344CB8AC3E}">
        <p14:creationId xmlns:p14="http://schemas.microsoft.com/office/powerpoint/2010/main" val="3057550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MACS/MACS2</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Removes redundant reads</a:t>
            </a:r>
          </a:p>
          <a:p>
            <a:pPr lvl="1"/>
            <a:r>
              <a:rPr lang="en-US" dirty="0" smtClean="0"/>
              <a:t>Detects read length automatically</a:t>
            </a:r>
          </a:p>
          <a:p>
            <a:pPr lvl="1"/>
            <a:r>
              <a:rPr lang="en-US" dirty="0" smtClean="0"/>
              <a:t>Filters duplicates</a:t>
            </a:r>
          </a:p>
          <a:p>
            <a:pPr lvl="1"/>
            <a:r>
              <a:rPr lang="en-US" dirty="0" smtClean="0"/>
              <a:t>Calculates max # duplicate reads in single positions warranted by sequencing depth, removes excess of this number </a:t>
            </a:r>
          </a:p>
          <a:p>
            <a:pPr marL="514350" indent="-514350">
              <a:buFont typeface="+mj-lt"/>
              <a:buAutoNum type="arabicPeriod"/>
            </a:pPr>
            <a:r>
              <a:rPr lang="en-US" dirty="0" smtClean="0"/>
              <a:t>Accounts for read-shifting </a:t>
            </a:r>
            <a:r>
              <a:rPr lang="en-US" dirty="0"/>
              <a:t>for the offset in forward or reverse strand </a:t>
            </a:r>
            <a:r>
              <a:rPr lang="en-US" dirty="0" smtClean="0"/>
              <a:t>reads</a:t>
            </a:r>
          </a:p>
          <a:p>
            <a:pPr lvl="1"/>
            <a:r>
              <a:rPr lang="en-US" dirty="0" smtClean="0"/>
              <a:t>Models distance between paired forward and reverse strand peaks </a:t>
            </a:r>
          </a:p>
          <a:p>
            <a:pPr lvl="1"/>
            <a:r>
              <a:rPr lang="en-US" dirty="0" smtClean="0"/>
              <a:t>Slides window across genome to find enriched regions (M-fold &gt; background)</a:t>
            </a:r>
          </a:p>
          <a:p>
            <a:pPr lvl="1"/>
            <a:r>
              <a:rPr lang="en-US" dirty="0" smtClean="0"/>
              <a:t>Size bandwidth is 2x bandwidth parameter (can opt for a broad option for histones)</a:t>
            </a:r>
          </a:p>
          <a:p>
            <a:pPr lvl="1"/>
            <a:r>
              <a:rPr lang="en-US" dirty="0" smtClean="0"/>
              <a:t>Expected background # reads*length/</a:t>
            </a:r>
            <a:r>
              <a:rPr lang="en-US" dirty="0" err="1" smtClean="0"/>
              <a:t>mappable</a:t>
            </a:r>
            <a:r>
              <a:rPr lang="en-US" dirty="0" smtClean="0"/>
              <a:t> genome size</a:t>
            </a:r>
          </a:p>
          <a:p>
            <a:pPr marL="457200" indent="-457200">
              <a:buFont typeface="+mj-lt"/>
              <a:buAutoNum type="arabicPeriod"/>
            </a:pPr>
            <a:r>
              <a:rPr lang="en-US" dirty="0" smtClean="0"/>
              <a:t>Peak Detection Phase</a:t>
            </a:r>
          </a:p>
          <a:p>
            <a:pPr lvl="1"/>
            <a:r>
              <a:rPr lang="en-US" dirty="0" smtClean="0"/>
              <a:t>Extends reads in 3’ direction to the fragment length from modeling</a:t>
            </a:r>
          </a:p>
          <a:p>
            <a:pPr lvl="1"/>
            <a:r>
              <a:rPr lang="en-US" dirty="0" smtClean="0"/>
              <a:t>Scales samples linearly to same read number of control/input</a:t>
            </a:r>
          </a:p>
          <a:p>
            <a:pPr lvl="1"/>
            <a:r>
              <a:rPr lang="en-US" dirty="0" smtClean="0"/>
              <a:t>Scans genome again window size 2x fragment length</a:t>
            </a:r>
          </a:p>
          <a:p>
            <a:pPr lvl="1"/>
            <a:r>
              <a:rPr lang="en-US" dirty="0" smtClean="0"/>
              <a:t>P-value from dynamic Poisson distribution capture local biases and read background levels</a:t>
            </a:r>
          </a:p>
          <a:p>
            <a:pPr lvl="1"/>
            <a:r>
              <a:rPr lang="en-US" dirty="0" err="1" smtClean="0"/>
              <a:t>Benjamini</a:t>
            </a:r>
            <a:r>
              <a:rPr lang="en-US" dirty="0" smtClean="0"/>
              <a:t>-Hochberg FDR correction</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27</a:t>
            </a:fld>
            <a:endParaRPr lang="en-US"/>
          </a:p>
        </p:txBody>
      </p:sp>
    </p:spTree>
    <p:extLst>
      <p:ext uri="{BB962C8B-B14F-4D97-AF65-F5344CB8AC3E}">
        <p14:creationId xmlns:p14="http://schemas.microsoft.com/office/powerpoint/2010/main" val="155042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MACS2 Code</a:t>
            </a:r>
            <a:endParaRPr lang="en-US" dirty="0"/>
          </a:p>
        </p:txBody>
      </p:sp>
      <p:pic>
        <p:nvPicPr>
          <p:cNvPr id="7" name="Content Placeholder 6"/>
          <p:cNvPicPr>
            <a:picLocks noGrp="1" noChangeAspect="1"/>
          </p:cNvPicPr>
          <p:nvPr>
            <p:ph idx="1"/>
          </p:nvPr>
        </p:nvPicPr>
        <p:blipFill rotWithShape="1">
          <a:blip r:embed="rId2"/>
          <a:srcRect l="26521" t="20054" r="24549" b="50664"/>
          <a:stretch/>
        </p:blipFill>
        <p:spPr>
          <a:xfrm>
            <a:off x="547507" y="2155929"/>
            <a:ext cx="11644493" cy="3919928"/>
          </a:xfrm>
          <a:prstGeom prst="rect">
            <a:avLst/>
          </a:prstGeom>
        </p:spPr>
      </p:pic>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28</a:t>
            </a:fld>
            <a:endParaRPr lang="en-US"/>
          </a:p>
        </p:txBody>
      </p:sp>
      <p:sp>
        <p:nvSpPr>
          <p:cNvPr id="9" name="TextBox 8"/>
          <p:cNvSpPr txBox="1"/>
          <p:nvPr/>
        </p:nvSpPr>
        <p:spPr>
          <a:xfrm>
            <a:off x="733425" y="1628775"/>
            <a:ext cx="3307829" cy="369332"/>
          </a:xfrm>
          <a:prstGeom prst="rect">
            <a:avLst/>
          </a:prstGeom>
          <a:noFill/>
        </p:spPr>
        <p:txBody>
          <a:bodyPr wrap="none" rtlCol="0">
            <a:spAutoFit/>
          </a:bodyPr>
          <a:lstStyle/>
          <a:p>
            <a:r>
              <a:rPr lang="en-US" dirty="0" smtClean="0"/>
              <a:t>Filter duplicates for each bam file</a:t>
            </a:r>
            <a:endParaRPr lang="en-US" dirty="0"/>
          </a:p>
        </p:txBody>
      </p:sp>
      <p:sp>
        <p:nvSpPr>
          <p:cNvPr id="10" name="TextBox 9"/>
          <p:cNvSpPr txBox="1"/>
          <p:nvPr/>
        </p:nvSpPr>
        <p:spPr>
          <a:xfrm>
            <a:off x="7296150" y="457200"/>
            <a:ext cx="4781886" cy="1477328"/>
          </a:xfrm>
          <a:prstGeom prst="rect">
            <a:avLst/>
          </a:prstGeom>
          <a:noFill/>
        </p:spPr>
        <p:txBody>
          <a:bodyPr wrap="none" rtlCol="0">
            <a:spAutoFit/>
          </a:bodyPr>
          <a:lstStyle/>
          <a:p>
            <a:r>
              <a:rPr lang="en-US" dirty="0" smtClean="0"/>
              <a:t>-</a:t>
            </a:r>
            <a:r>
              <a:rPr lang="en-US" dirty="0" err="1"/>
              <a:t>i</a:t>
            </a:r>
            <a:r>
              <a:rPr lang="en-US" dirty="0" smtClean="0"/>
              <a:t> 	input file</a:t>
            </a:r>
          </a:p>
          <a:p>
            <a:r>
              <a:rPr lang="en-US" dirty="0" smtClean="0"/>
              <a:t>-f 	format of input file</a:t>
            </a:r>
          </a:p>
          <a:p>
            <a:r>
              <a:rPr lang="en-US" dirty="0" smtClean="0"/>
              <a:t>-g 	genome you aligned to</a:t>
            </a:r>
          </a:p>
          <a:p>
            <a:r>
              <a:rPr lang="en-US" dirty="0" smtClean="0"/>
              <a:t>--keep-dup 	number of duplicates to keep</a:t>
            </a:r>
          </a:p>
          <a:p>
            <a:r>
              <a:rPr lang="en-US" dirty="0" smtClean="0"/>
              <a:t>-o 	output file</a:t>
            </a:r>
          </a:p>
        </p:txBody>
      </p:sp>
    </p:spTree>
    <p:extLst>
      <p:ext uri="{BB962C8B-B14F-4D97-AF65-F5344CB8AC3E}">
        <p14:creationId xmlns:p14="http://schemas.microsoft.com/office/powerpoint/2010/main" val="359711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BED File Format</a:t>
            </a:r>
            <a:endParaRPr lang="en-US" dirty="0"/>
          </a:p>
        </p:txBody>
      </p:sp>
      <p:sp>
        <p:nvSpPr>
          <p:cNvPr id="3" name="Content Placeholder 2"/>
          <p:cNvSpPr>
            <a:spLocks noGrp="1"/>
          </p:cNvSpPr>
          <p:nvPr>
            <p:ph idx="1"/>
          </p:nvPr>
        </p:nvSpPr>
        <p:spPr/>
        <p:txBody>
          <a:bodyPr/>
          <a:lstStyle/>
          <a:p>
            <a:r>
              <a:rPr lang="en-US" dirty="0" smtClean="0"/>
              <a:t>Tab delimited file</a:t>
            </a:r>
          </a:p>
          <a:p>
            <a:r>
              <a:rPr lang="en-US" dirty="0" smtClean="0"/>
              <a:t>No Column Headers</a:t>
            </a:r>
          </a:p>
          <a:p>
            <a:r>
              <a:rPr lang="en-US" dirty="0" smtClean="0"/>
              <a:t>First 3 columns required</a:t>
            </a:r>
          </a:p>
          <a:p>
            <a:endParaRPr lang="en-US" dirty="0" smtClean="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29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47317575"/>
              </p:ext>
            </p:extLst>
          </p:nvPr>
        </p:nvGraphicFramePr>
        <p:xfrm>
          <a:off x="1014614" y="3655791"/>
          <a:ext cx="3606800" cy="2219960"/>
        </p:xfrm>
        <a:graphic>
          <a:graphicData uri="http://schemas.openxmlformats.org/drawingml/2006/table">
            <a:tbl>
              <a:tblPr bandRow="1">
                <a:tableStyleId>{073A0DAA-6AF3-43AB-8588-CEC1D06C72B9}</a:tableStyleId>
              </a:tblPr>
              <a:tblGrid>
                <a:gridCol w="1803400">
                  <a:extLst>
                    <a:ext uri="{9D8B030D-6E8A-4147-A177-3AD203B41FA5}">
                      <a16:colId xmlns:a16="http://schemas.microsoft.com/office/drawing/2014/main" val="416018763"/>
                    </a:ext>
                  </a:extLst>
                </a:gridCol>
                <a:gridCol w="1803400">
                  <a:extLst>
                    <a:ext uri="{9D8B030D-6E8A-4147-A177-3AD203B41FA5}">
                      <a16:colId xmlns:a16="http://schemas.microsoft.com/office/drawing/2014/main" val="501776311"/>
                    </a:ext>
                  </a:extLst>
                </a:gridCol>
              </a:tblGrid>
              <a:tr h="0">
                <a:tc>
                  <a:txBody>
                    <a:bodyPr/>
                    <a:lstStyle/>
                    <a:p>
                      <a:r>
                        <a:rPr lang="en-US" dirty="0" smtClean="0"/>
                        <a:t>Column 1</a:t>
                      </a:r>
                    </a:p>
                  </a:txBody>
                  <a:tcPr/>
                </a:tc>
                <a:tc>
                  <a:txBody>
                    <a:bodyPr/>
                    <a:lstStyle/>
                    <a:p>
                      <a:r>
                        <a:rPr lang="en-US" dirty="0" smtClean="0"/>
                        <a:t>Chromosome</a:t>
                      </a:r>
                      <a:r>
                        <a:rPr lang="en-US" baseline="0" dirty="0" smtClean="0"/>
                        <a:t> </a:t>
                      </a:r>
                      <a:endParaRPr lang="en-US" dirty="0"/>
                    </a:p>
                  </a:txBody>
                  <a:tcPr/>
                </a:tc>
                <a:extLst>
                  <a:ext uri="{0D108BD9-81ED-4DB2-BD59-A6C34878D82A}">
                    <a16:rowId xmlns:a16="http://schemas.microsoft.com/office/drawing/2014/main" val="1856053522"/>
                  </a:ext>
                </a:extLst>
              </a:tr>
              <a:tr h="370840">
                <a:tc>
                  <a:txBody>
                    <a:bodyPr/>
                    <a:lstStyle/>
                    <a:p>
                      <a:r>
                        <a:rPr lang="en-US" dirty="0" smtClean="0"/>
                        <a:t>Column 2</a:t>
                      </a:r>
                      <a:endParaRPr lang="en-US" dirty="0"/>
                    </a:p>
                  </a:txBody>
                  <a:tcPr/>
                </a:tc>
                <a:tc>
                  <a:txBody>
                    <a:bodyPr/>
                    <a:lstStyle/>
                    <a:p>
                      <a:r>
                        <a:rPr lang="en-US" dirty="0" smtClean="0"/>
                        <a:t>Start</a:t>
                      </a:r>
                      <a:r>
                        <a:rPr lang="en-US" baseline="0" dirty="0" smtClean="0"/>
                        <a:t> (</a:t>
                      </a:r>
                      <a:r>
                        <a:rPr lang="en-US" baseline="0" dirty="0" err="1" smtClean="0"/>
                        <a:t>bp</a:t>
                      </a:r>
                      <a:r>
                        <a:rPr lang="en-US" baseline="0" dirty="0" smtClean="0"/>
                        <a:t>)</a:t>
                      </a:r>
                      <a:endParaRPr lang="en-US" dirty="0"/>
                    </a:p>
                  </a:txBody>
                  <a:tcPr/>
                </a:tc>
                <a:extLst>
                  <a:ext uri="{0D108BD9-81ED-4DB2-BD59-A6C34878D82A}">
                    <a16:rowId xmlns:a16="http://schemas.microsoft.com/office/drawing/2014/main" val="2900117945"/>
                  </a:ext>
                </a:extLst>
              </a:tr>
              <a:tr h="370840">
                <a:tc>
                  <a:txBody>
                    <a:bodyPr/>
                    <a:lstStyle/>
                    <a:p>
                      <a:r>
                        <a:rPr lang="en-US" dirty="0" smtClean="0"/>
                        <a:t>Column 3</a:t>
                      </a:r>
                    </a:p>
                  </a:txBody>
                  <a:tcPr/>
                </a:tc>
                <a:tc>
                  <a:txBody>
                    <a:bodyPr/>
                    <a:lstStyle/>
                    <a:p>
                      <a:r>
                        <a:rPr lang="en-US" dirty="0" smtClean="0"/>
                        <a:t>End (</a:t>
                      </a:r>
                      <a:r>
                        <a:rPr lang="en-US" dirty="0" err="1" smtClean="0"/>
                        <a:t>bp</a:t>
                      </a:r>
                      <a:r>
                        <a:rPr lang="en-US" dirty="0" smtClean="0"/>
                        <a:t>)</a:t>
                      </a:r>
                      <a:endParaRPr lang="en-US" dirty="0"/>
                    </a:p>
                  </a:txBody>
                  <a:tcPr/>
                </a:tc>
                <a:extLst>
                  <a:ext uri="{0D108BD9-81ED-4DB2-BD59-A6C34878D82A}">
                    <a16:rowId xmlns:a16="http://schemas.microsoft.com/office/drawing/2014/main" val="2086902461"/>
                  </a:ext>
                </a:extLst>
              </a:tr>
              <a:tr h="370840">
                <a:tc>
                  <a:txBody>
                    <a:bodyPr/>
                    <a:lstStyle/>
                    <a:p>
                      <a:r>
                        <a:rPr lang="en-US" dirty="0" smtClean="0"/>
                        <a:t>Column 4</a:t>
                      </a:r>
                    </a:p>
                  </a:txBody>
                  <a:tcPr/>
                </a:tc>
                <a:tc>
                  <a:txBody>
                    <a:bodyPr/>
                    <a:lstStyle/>
                    <a:p>
                      <a:r>
                        <a:rPr lang="en-US" dirty="0" smtClean="0"/>
                        <a:t>Name</a:t>
                      </a:r>
                      <a:endParaRPr lang="en-US" dirty="0"/>
                    </a:p>
                  </a:txBody>
                  <a:tcPr/>
                </a:tc>
                <a:extLst>
                  <a:ext uri="{0D108BD9-81ED-4DB2-BD59-A6C34878D82A}">
                    <a16:rowId xmlns:a16="http://schemas.microsoft.com/office/drawing/2014/main" val="3284009256"/>
                  </a:ext>
                </a:extLst>
              </a:tr>
              <a:tr h="370840">
                <a:tc>
                  <a:txBody>
                    <a:bodyPr/>
                    <a:lstStyle/>
                    <a:p>
                      <a:r>
                        <a:rPr lang="en-US" dirty="0" smtClean="0"/>
                        <a:t>Column 5</a:t>
                      </a:r>
                      <a:endParaRPr lang="en-US" dirty="0"/>
                    </a:p>
                  </a:txBody>
                  <a:tcPr/>
                </a:tc>
                <a:tc>
                  <a:txBody>
                    <a:bodyPr/>
                    <a:lstStyle/>
                    <a:p>
                      <a:r>
                        <a:rPr lang="en-US" dirty="0" smtClean="0"/>
                        <a:t>Score</a:t>
                      </a:r>
                      <a:endParaRPr lang="en-US" dirty="0"/>
                    </a:p>
                  </a:txBody>
                  <a:tcPr/>
                </a:tc>
                <a:extLst>
                  <a:ext uri="{0D108BD9-81ED-4DB2-BD59-A6C34878D82A}">
                    <a16:rowId xmlns:a16="http://schemas.microsoft.com/office/drawing/2014/main" val="2078958284"/>
                  </a:ext>
                </a:extLst>
              </a:tr>
              <a:tr h="370840">
                <a:tc>
                  <a:txBody>
                    <a:bodyPr/>
                    <a:lstStyle/>
                    <a:p>
                      <a:r>
                        <a:rPr lang="en-US" dirty="0" smtClean="0"/>
                        <a:t>Column 6</a:t>
                      </a:r>
                      <a:endParaRPr lang="en-US" dirty="0"/>
                    </a:p>
                  </a:txBody>
                  <a:tcPr/>
                </a:tc>
                <a:tc>
                  <a:txBody>
                    <a:bodyPr/>
                    <a:lstStyle/>
                    <a:p>
                      <a:r>
                        <a:rPr lang="en-US" dirty="0" smtClean="0"/>
                        <a:t>Strand</a:t>
                      </a:r>
                      <a:endParaRPr lang="en-US" dirty="0"/>
                    </a:p>
                  </a:txBody>
                  <a:tcPr/>
                </a:tc>
                <a:extLst>
                  <a:ext uri="{0D108BD9-81ED-4DB2-BD59-A6C34878D82A}">
                    <a16:rowId xmlns:a16="http://schemas.microsoft.com/office/drawing/2014/main" val="1492199991"/>
                  </a:ext>
                </a:extLst>
              </a:tr>
            </a:tbl>
          </a:graphicData>
        </a:graphic>
      </p:graphicFrame>
      <p:pic>
        <p:nvPicPr>
          <p:cNvPr id="10" name="Picture 9"/>
          <p:cNvPicPr>
            <a:picLocks noChangeAspect="1"/>
          </p:cNvPicPr>
          <p:nvPr/>
        </p:nvPicPr>
        <p:blipFill rotWithShape="1">
          <a:blip r:embed="rId2"/>
          <a:srcRect l="50139" t="7036" r="12083" b="48642"/>
          <a:stretch/>
        </p:blipFill>
        <p:spPr>
          <a:xfrm>
            <a:off x="5029200" y="1358900"/>
            <a:ext cx="6908800" cy="4559300"/>
          </a:xfrm>
          <a:prstGeom prst="rect">
            <a:avLst/>
          </a:prstGeom>
        </p:spPr>
      </p:pic>
    </p:spTree>
    <p:extLst>
      <p:ext uri="{BB962C8B-B14F-4D97-AF65-F5344CB8AC3E}">
        <p14:creationId xmlns:p14="http://schemas.microsoft.com/office/powerpoint/2010/main" val="71694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Chromosomes</a:t>
            </a:r>
            <a:endParaRPr lang="en-US" dirty="0"/>
          </a:p>
        </p:txBody>
      </p:sp>
      <p:sp>
        <p:nvSpPr>
          <p:cNvPr id="3" name="Content Placeholder 2"/>
          <p:cNvSpPr>
            <a:spLocks noGrp="1"/>
          </p:cNvSpPr>
          <p:nvPr>
            <p:ph idx="1"/>
          </p:nvPr>
        </p:nvSpPr>
        <p:spPr>
          <a:xfrm>
            <a:off x="838199" y="1825625"/>
            <a:ext cx="4325983" cy="4351338"/>
          </a:xfrm>
        </p:spPr>
        <p:txBody>
          <a:bodyPr>
            <a:normAutofit lnSpcReduction="10000"/>
          </a:bodyPr>
          <a:lstStyle/>
          <a:p>
            <a:r>
              <a:rPr lang="en-US" dirty="0" smtClean="0"/>
              <a:t>How DNA is stored in the cell</a:t>
            </a:r>
          </a:p>
          <a:p>
            <a:r>
              <a:rPr lang="en-US" dirty="0" smtClean="0"/>
              <a:t>&gt;3 billion bases, need to fit in a small space</a:t>
            </a:r>
          </a:p>
          <a:p>
            <a:r>
              <a:rPr lang="en-US" dirty="0" smtClean="0"/>
              <a:t>DNA is wrapped around proteins called histones which coil into chromosomes </a:t>
            </a:r>
          </a:p>
          <a:p>
            <a:r>
              <a:rPr lang="en-US" dirty="0" smtClean="0"/>
              <a:t>Chromatin is the DNA and proteins making up the chromosomes</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a:t>
            </a:fld>
            <a:endParaRPr lang="en-US"/>
          </a:p>
        </p:txBody>
      </p:sp>
      <p:pic>
        <p:nvPicPr>
          <p:cNvPr id="1026" name="Picture 2" descr="https://www.cancer.gov/images/cdr/live/CDR761781-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900" y="1341523"/>
            <a:ext cx="5637147" cy="46149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228223" y="5895473"/>
            <a:ext cx="2069797" cy="261610"/>
          </a:xfrm>
          <a:prstGeom prst="rect">
            <a:avLst/>
          </a:prstGeom>
          <a:noFill/>
        </p:spPr>
        <p:txBody>
          <a:bodyPr wrap="none" rtlCol="0">
            <a:spAutoFit/>
          </a:bodyPr>
          <a:lstStyle/>
          <a:p>
            <a:r>
              <a:rPr lang="en-US" sz="1100" dirty="0" smtClean="0"/>
              <a:t>Source: National Cancer Institute</a:t>
            </a:r>
            <a:endParaRPr lang="en-US" sz="1100" dirty="0"/>
          </a:p>
        </p:txBody>
      </p:sp>
    </p:spTree>
    <p:extLst>
      <p:ext uri="{BB962C8B-B14F-4D97-AF65-F5344CB8AC3E}">
        <p14:creationId xmlns:p14="http://schemas.microsoft.com/office/powerpoint/2010/main" val="227546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MACS2 Code</a:t>
            </a:r>
            <a:endParaRPr lang="en-US" dirty="0"/>
          </a:p>
        </p:txBody>
      </p:sp>
      <p:sp>
        <p:nvSpPr>
          <p:cNvPr id="3" name="Content Placeholder 2"/>
          <p:cNvSpPr>
            <a:spLocks noGrp="1"/>
          </p:cNvSpPr>
          <p:nvPr>
            <p:ph idx="1"/>
          </p:nvPr>
        </p:nvSpPr>
        <p:spPr/>
        <p:txBody>
          <a:bodyPr/>
          <a:lstStyle/>
          <a:p>
            <a:r>
              <a:rPr lang="en-US" dirty="0" smtClean="0"/>
              <a:t>Predict Fragment Length</a:t>
            </a:r>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30</a:t>
            </a:fld>
            <a:endParaRPr lang="en-US"/>
          </a:p>
        </p:txBody>
      </p:sp>
      <p:pic>
        <p:nvPicPr>
          <p:cNvPr id="7" name="Picture 6"/>
          <p:cNvPicPr>
            <a:picLocks noChangeAspect="1"/>
          </p:cNvPicPr>
          <p:nvPr/>
        </p:nvPicPr>
        <p:blipFill rotWithShape="1">
          <a:blip r:embed="rId2"/>
          <a:srcRect l="27084" t="11852" r="31875" b="74567"/>
          <a:stretch/>
        </p:blipFill>
        <p:spPr>
          <a:xfrm>
            <a:off x="469899" y="2844800"/>
            <a:ext cx="11463251" cy="2133600"/>
          </a:xfrm>
          <a:prstGeom prst="rect">
            <a:avLst/>
          </a:prstGeom>
        </p:spPr>
      </p:pic>
      <p:sp>
        <p:nvSpPr>
          <p:cNvPr id="8" name="TextBox 7"/>
          <p:cNvSpPr txBox="1"/>
          <p:nvPr/>
        </p:nvSpPr>
        <p:spPr>
          <a:xfrm>
            <a:off x="6197600" y="660400"/>
            <a:ext cx="5651499" cy="1477328"/>
          </a:xfrm>
          <a:prstGeom prst="rect">
            <a:avLst/>
          </a:prstGeom>
          <a:noFill/>
        </p:spPr>
        <p:txBody>
          <a:bodyPr wrap="square" rtlCol="0">
            <a:spAutoFit/>
          </a:bodyPr>
          <a:lstStyle/>
          <a:p>
            <a:r>
              <a:rPr lang="en-US" dirty="0" smtClean="0"/>
              <a:t>-</a:t>
            </a:r>
            <a:r>
              <a:rPr lang="en-US" dirty="0" err="1"/>
              <a:t>i</a:t>
            </a:r>
            <a:r>
              <a:rPr lang="en-US" dirty="0" smtClean="0"/>
              <a:t> 	input file</a:t>
            </a:r>
          </a:p>
          <a:p>
            <a:r>
              <a:rPr lang="en-US" dirty="0" smtClean="0"/>
              <a:t>-g 	genome you aligned to</a:t>
            </a:r>
            <a:endParaRPr lang="en-US" dirty="0"/>
          </a:p>
          <a:p>
            <a:r>
              <a:rPr lang="en-US" dirty="0" smtClean="0"/>
              <a:t>-m 	M-FOLD Range to look at (default is 5 – 50)</a:t>
            </a:r>
          </a:p>
          <a:p>
            <a:r>
              <a:rPr lang="en-US" dirty="0" smtClean="0"/>
              <a:t>-</a:t>
            </a:r>
            <a:r>
              <a:rPr lang="en-US" dirty="0" err="1" smtClean="0"/>
              <a:t>bw</a:t>
            </a:r>
            <a:r>
              <a:rPr lang="en-US" dirty="0" smtClean="0"/>
              <a:t> 	bandwidth of region used to compute        	fragment size (default 300) </a:t>
            </a:r>
          </a:p>
        </p:txBody>
      </p:sp>
    </p:spTree>
    <p:extLst>
      <p:ext uri="{BB962C8B-B14F-4D97-AF65-F5344CB8AC3E}">
        <p14:creationId xmlns:p14="http://schemas.microsoft.com/office/powerpoint/2010/main" val="122523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MACS2 Code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31</a:t>
            </a:fld>
            <a:endParaRPr lang="en-US"/>
          </a:p>
        </p:txBody>
      </p:sp>
      <p:pic>
        <p:nvPicPr>
          <p:cNvPr id="7" name="Picture 6"/>
          <p:cNvPicPr>
            <a:picLocks noChangeAspect="1"/>
          </p:cNvPicPr>
          <p:nvPr/>
        </p:nvPicPr>
        <p:blipFill rotWithShape="1">
          <a:blip r:embed="rId2"/>
          <a:srcRect l="26805" t="20617" r="24305" b="62964"/>
          <a:stretch/>
        </p:blipFill>
        <p:spPr>
          <a:xfrm>
            <a:off x="419100" y="1549400"/>
            <a:ext cx="11562538" cy="2184400"/>
          </a:xfrm>
          <a:prstGeom prst="rect">
            <a:avLst/>
          </a:prstGeom>
        </p:spPr>
      </p:pic>
      <p:pic>
        <p:nvPicPr>
          <p:cNvPr id="8" name="Picture 7"/>
          <p:cNvPicPr>
            <a:picLocks noChangeAspect="1"/>
          </p:cNvPicPr>
          <p:nvPr/>
        </p:nvPicPr>
        <p:blipFill rotWithShape="1">
          <a:blip r:embed="rId2"/>
          <a:srcRect l="26805" t="49506" r="24305" b="32593"/>
          <a:stretch/>
        </p:blipFill>
        <p:spPr>
          <a:xfrm>
            <a:off x="419100" y="3746500"/>
            <a:ext cx="11407228" cy="2349500"/>
          </a:xfrm>
          <a:prstGeom prst="rect">
            <a:avLst/>
          </a:prstGeom>
        </p:spPr>
      </p:pic>
      <p:sp>
        <p:nvSpPr>
          <p:cNvPr id="9" name="TextBox 8"/>
          <p:cNvSpPr txBox="1"/>
          <p:nvPr/>
        </p:nvSpPr>
        <p:spPr>
          <a:xfrm>
            <a:off x="5753100" y="127000"/>
            <a:ext cx="5651499" cy="1477328"/>
          </a:xfrm>
          <a:prstGeom prst="rect">
            <a:avLst/>
          </a:prstGeom>
          <a:noFill/>
        </p:spPr>
        <p:txBody>
          <a:bodyPr wrap="square" rtlCol="0">
            <a:spAutoFit/>
          </a:bodyPr>
          <a:lstStyle/>
          <a:p>
            <a:r>
              <a:rPr lang="en-US" dirty="0" smtClean="0"/>
              <a:t>-</a:t>
            </a:r>
            <a:r>
              <a:rPr lang="en-US" dirty="0"/>
              <a:t>t</a:t>
            </a:r>
            <a:r>
              <a:rPr lang="en-US" dirty="0" smtClean="0"/>
              <a:t>	ChIP file</a:t>
            </a:r>
          </a:p>
          <a:p>
            <a:r>
              <a:rPr lang="en-US" dirty="0" smtClean="0"/>
              <a:t>-c 	control/input file</a:t>
            </a:r>
            <a:endParaRPr lang="en-US" dirty="0"/>
          </a:p>
          <a:p>
            <a:r>
              <a:rPr lang="en-US" dirty="0" smtClean="0"/>
              <a:t>-n 	names to generate output</a:t>
            </a:r>
          </a:p>
          <a:p>
            <a:r>
              <a:rPr lang="en-US" dirty="0" smtClean="0"/>
              <a:t>--broad 	look for broad peaks (histones)</a:t>
            </a:r>
          </a:p>
          <a:p>
            <a:r>
              <a:rPr lang="en-US" dirty="0" smtClean="0"/>
              <a:t>--</a:t>
            </a:r>
            <a:r>
              <a:rPr lang="en-US" dirty="0" err="1" smtClean="0"/>
              <a:t>bgd</a:t>
            </a:r>
            <a:r>
              <a:rPr lang="en-US" dirty="0" smtClean="0"/>
              <a:t> 	generate </a:t>
            </a:r>
            <a:r>
              <a:rPr lang="en-US" dirty="0" err="1"/>
              <a:t>b</a:t>
            </a:r>
            <a:r>
              <a:rPr lang="en-US" dirty="0" err="1" smtClean="0"/>
              <a:t>edgraph</a:t>
            </a:r>
            <a:r>
              <a:rPr lang="en-US" dirty="0" smtClean="0"/>
              <a:t> files</a:t>
            </a:r>
          </a:p>
        </p:txBody>
      </p:sp>
    </p:spTree>
    <p:extLst>
      <p:ext uri="{BB962C8B-B14F-4D97-AF65-F5344CB8AC3E}">
        <p14:creationId xmlns:p14="http://schemas.microsoft.com/office/powerpoint/2010/main" val="206619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Bedgraph</a:t>
            </a:r>
            <a:r>
              <a:rPr lang="en-US" dirty="0" smtClean="0"/>
              <a:t> &amp; </a:t>
            </a:r>
            <a:r>
              <a:rPr lang="en-US" dirty="0" err="1" smtClean="0"/>
              <a:t>BigWig</a:t>
            </a:r>
            <a:r>
              <a:rPr lang="en-US" dirty="0" smtClean="0"/>
              <a:t> Files</a:t>
            </a:r>
            <a:endParaRPr lang="en-US" dirty="0"/>
          </a:p>
        </p:txBody>
      </p:sp>
      <p:sp>
        <p:nvSpPr>
          <p:cNvPr id="3" name="Content Placeholder 2"/>
          <p:cNvSpPr>
            <a:spLocks noGrp="1"/>
          </p:cNvSpPr>
          <p:nvPr>
            <p:ph idx="1"/>
          </p:nvPr>
        </p:nvSpPr>
        <p:spPr>
          <a:xfrm>
            <a:off x="838200" y="1825625"/>
            <a:ext cx="8013700" cy="4351338"/>
          </a:xfrm>
        </p:spPr>
        <p:txBody>
          <a:bodyPr/>
          <a:lstStyle/>
          <a:p>
            <a:r>
              <a:rPr lang="en-US" dirty="0" smtClean="0"/>
              <a:t>For visualization specifically in the genome browser</a:t>
            </a:r>
          </a:p>
          <a:p>
            <a:pPr marL="0" indent="0">
              <a:buNone/>
            </a:pP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32</a:t>
            </a:fld>
            <a:endParaRPr lang="en-US"/>
          </a:p>
        </p:txBody>
      </p:sp>
      <p:pic>
        <p:nvPicPr>
          <p:cNvPr id="21506" name="Picture 2" descr="Image result for bedgraph to bigw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2447505"/>
            <a:ext cx="6781800" cy="37993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118601" y="2794000"/>
            <a:ext cx="1879600" cy="2800767"/>
          </a:xfrm>
          <a:prstGeom prst="rect">
            <a:avLst/>
          </a:prstGeom>
          <a:noFill/>
        </p:spPr>
        <p:txBody>
          <a:bodyPr wrap="square" rtlCol="0">
            <a:spAutoFit/>
          </a:bodyPr>
          <a:lstStyle/>
          <a:p>
            <a:r>
              <a:rPr lang="en-US" sz="2200" dirty="0" err="1"/>
              <a:t>d</a:t>
            </a:r>
            <a:r>
              <a:rPr lang="en-US" sz="2200" dirty="0" err="1" smtClean="0"/>
              <a:t>eeptools</a:t>
            </a:r>
            <a:endParaRPr lang="en-US" sz="2200" dirty="0"/>
          </a:p>
          <a:p>
            <a:r>
              <a:rPr lang="en-US" sz="2200" dirty="0" err="1"/>
              <a:t>s</a:t>
            </a:r>
            <a:r>
              <a:rPr lang="en-US" sz="2200" dirty="0" err="1" smtClean="0"/>
              <a:t>amtools</a:t>
            </a:r>
            <a:endParaRPr lang="en-US" sz="2200" dirty="0" smtClean="0"/>
          </a:p>
          <a:p>
            <a:endParaRPr lang="en-US" sz="2200" dirty="0"/>
          </a:p>
          <a:p>
            <a:r>
              <a:rPr lang="en-US" sz="2200" dirty="0" smtClean="0"/>
              <a:t>Provide good options for going back and forth between file formats</a:t>
            </a:r>
            <a:endParaRPr lang="en-US" sz="2200" dirty="0"/>
          </a:p>
        </p:txBody>
      </p:sp>
    </p:spTree>
    <p:extLst>
      <p:ext uri="{BB962C8B-B14F-4D97-AF65-F5344CB8AC3E}">
        <p14:creationId xmlns:p14="http://schemas.microsoft.com/office/powerpoint/2010/main" val="506678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MAC2 Output</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33</a:t>
            </a:fld>
            <a:endParaRPr lang="en-US"/>
          </a:p>
        </p:txBody>
      </p:sp>
      <p:pic>
        <p:nvPicPr>
          <p:cNvPr id="7" name="Picture 6"/>
          <p:cNvPicPr>
            <a:picLocks noChangeAspect="1"/>
          </p:cNvPicPr>
          <p:nvPr/>
        </p:nvPicPr>
        <p:blipFill rotWithShape="1">
          <a:blip r:embed="rId2"/>
          <a:srcRect t="26913" r="15208" b="10987"/>
          <a:stretch/>
        </p:blipFill>
        <p:spPr>
          <a:xfrm>
            <a:off x="228600" y="1346908"/>
            <a:ext cx="11836400" cy="4876092"/>
          </a:xfrm>
          <a:prstGeom prst="rect">
            <a:avLst/>
          </a:prstGeom>
        </p:spPr>
      </p:pic>
    </p:spTree>
    <p:extLst>
      <p:ext uri="{BB962C8B-B14F-4D97-AF65-F5344CB8AC3E}">
        <p14:creationId xmlns:p14="http://schemas.microsoft.com/office/powerpoint/2010/main" val="81809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MACS2 Output</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34</a:t>
            </a:fld>
            <a:endParaRPr lang="en-US"/>
          </a:p>
        </p:txBody>
      </p:sp>
      <p:pic>
        <p:nvPicPr>
          <p:cNvPr id="7" name="Picture 6"/>
          <p:cNvPicPr>
            <a:picLocks noChangeAspect="1"/>
          </p:cNvPicPr>
          <p:nvPr/>
        </p:nvPicPr>
        <p:blipFill rotWithShape="1">
          <a:blip r:embed="rId2"/>
          <a:srcRect t="28148" r="49305" b="38519"/>
          <a:stretch/>
        </p:blipFill>
        <p:spPr>
          <a:xfrm>
            <a:off x="342899" y="1701800"/>
            <a:ext cx="11159537" cy="4127500"/>
          </a:xfrm>
          <a:prstGeom prst="rect">
            <a:avLst/>
          </a:prstGeom>
        </p:spPr>
      </p:pic>
      <p:sp>
        <p:nvSpPr>
          <p:cNvPr id="9" name="TextBox 8"/>
          <p:cNvSpPr txBox="1"/>
          <p:nvPr/>
        </p:nvSpPr>
        <p:spPr>
          <a:xfrm>
            <a:off x="3949700" y="1333500"/>
            <a:ext cx="1777603" cy="369332"/>
          </a:xfrm>
          <a:prstGeom prst="rect">
            <a:avLst/>
          </a:prstGeom>
          <a:noFill/>
        </p:spPr>
        <p:txBody>
          <a:bodyPr wrap="none" rtlCol="0">
            <a:spAutoFit/>
          </a:bodyPr>
          <a:lstStyle/>
          <a:p>
            <a:r>
              <a:rPr lang="en-US" dirty="0" smtClean="0">
                <a:solidFill>
                  <a:srgbClr val="FF0000"/>
                </a:solidFill>
              </a:rPr>
              <a:t>Absolute summit</a:t>
            </a:r>
            <a:endParaRPr lang="en-US" dirty="0">
              <a:solidFill>
                <a:srgbClr val="FF0000"/>
              </a:solidFill>
            </a:endParaRPr>
          </a:p>
        </p:txBody>
      </p:sp>
      <p:sp>
        <p:nvSpPr>
          <p:cNvPr id="10" name="TextBox 9"/>
          <p:cNvSpPr txBox="1"/>
          <p:nvPr/>
        </p:nvSpPr>
        <p:spPr>
          <a:xfrm>
            <a:off x="6794500" y="1308100"/>
            <a:ext cx="1719894" cy="369332"/>
          </a:xfrm>
          <a:prstGeom prst="rect">
            <a:avLst/>
          </a:prstGeom>
          <a:noFill/>
        </p:spPr>
        <p:txBody>
          <a:bodyPr wrap="none" rtlCol="0">
            <a:spAutoFit/>
          </a:bodyPr>
          <a:lstStyle/>
          <a:p>
            <a:r>
              <a:rPr lang="en-US" dirty="0" smtClean="0">
                <a:solidFill>
                  <a:srgbClr val="FF0000"/>
                </a:solidFill>
              </a:rPr>
              <a:t>Fold Enrichment</a:t>
            </a:r>
            <a:endParaRPr lang="en-US" dirty="0">
              <a:solidFill>
                <a:srgbClr val="FF0000"/>
              </a:solidFill>
            </a:endParaRPr>
          </a:p>
        </p:txBody>
      </p:sp>
      <p:sp>
        <p:nvSpPr>
          <p:cNvPr id="11" name="TextBox 10"/>
          <p:cNvSpPr txBox="1"/>
          <p:nvPr/>
        </p:nvSpPr>
        <p:spPr>
          <a:xfrm>
            <a:off x="7861300" y="1003300"/>
            <a:ext cx="1607941" cy="369332"/>
          </a:xfrm>
          <a:prstGeom prst="rect">
            <a:avLst/>
          </a:prstGeom>
          <a:noFill/>
        </p:spPr>
        <p:txBody>
          <a:bodyPr wrap="none" rtlCol="0">
            <a:spAutoFit/>
          </a:bodyPr>
          <a:lstStyle/>
          <a:p>
            <a:r>
              <a:rPr lang="en-US" dirty="0" smtClean="0">
                <a:solidFill>
                  <a:srgbClr val="FF0000"/>
                </a:solidFill>
              </a:rPr>
              <a:t>-log10(q-value)</a:t>
            </a:r>
            <a:endParaRPr lang="en-US" dirty="0">
              <a:solidFill>
                <a:srgbClr val="FF0000"/>
              </a:solidFill>
            </a:endParaRPr>
          </a:p>
        </p:txBody>
      </p:sp>
      <p:sp>
        <p:nvSpPr>
          <p:cNvPr id="12" name="TextBox 11"/>
          <p:cNvSpPr txBox="1"/>
          <p:nvPr/>
        </p:nvSpPr>
        <p:spPr>
          <a:xfrm>
            <a:off x="5930900" y="1003300"/>
            <a:ext cx="1607941" cy="369332"/>
          </a:xfrm>
          <a:prstGeom prst="rect">
            <a:avLst/>
          </a:prstGeom>
          <a:noFill/>
        </p:spPr>
        <p:txBody>
          <a:bodyPr wrap="none" rtlCol="0">
            <a:spAutoFit/>
          </a:bodyPr>
          <a:lstStyle/>
          <a:p>
            <a:r>
              <a:rPr lang="en-US" dirty="0" smtClean="0">
                <a:solidFill>
                  <a:srgbClr val="FF0000"/>
                </a:solidFill>
              </a:rPr>
              <a:t>-log10(p-value)</a:t>
            </a:r>
            <a:endParaRPr lang="en-US" dirty="0">
              <a:solidFill>
                <a:srgbClr val="FF0000"/>
              </a:solidFill>
            </a:endParaRPr>
          </a:p>
        </p:txBody>
      </p:sp>
    </p:spTree>
    <p:extLst>
      <p:ext uri="{BB962C8B-B14F-4D97-AF65-F5344CB8AC3E}">
        <p14:creationId xmlns:p14="http://schemas.microsoft.com/office/powerpoint/2010/main" val="350499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6181" t="22346" r="27500" b="19506"/>
          <a:stretch/>
        </p:blipFill>
        <p:spPr>
          <a:xfrm>
            <a:off x="3225800" y="1655969"/>
            <a:ext cx="6629400" cy="4681330"/>
          </a:xfrm>
          <a:prstGeom prst="rect">
            <a:avLst/>
          </a:prstGeom>
        </p:spPr>
      </p:pic>
      <p:sp>
        <p:nvSpPr>
          <p:cNvPr id="2" name="Title 1"/>
          <p:cNvSpPr>
            <a:spLocks noGrp="1"/>
          </p:cNvSpPr>
          <p:nvPr>
            <p:ph type="title"/>
          </p:nvPr>
        </p:nvSpPr>
        <p:spPr/>
        <p:txBody>
          <a:bodyPr/>
          <a:lstStyle/>
          <a:p>
            <a:r>
              <a:rPr lang="en-US" dirty="0" smtClean="0"/>
              <a:t>Analyses with Peaks</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35</a:t>
            </a:fld>
            <a:endParaRPr lang="en-US"/>
          </a:p>
        </p:txBody>
      </p:sp>
    </p:spTree>
    <p:extLst>
      <p:ext uri="{BB962C8B-B14F-4D97-AF65-F5344CB8AC3E}">
        <p14:creationId xmlns:p14="http://schemas.microsoft.com/office/powerpoint/2010/main" val="1940427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Annotation</a:t>
            </a:r>
            <a:endParaRPr lang="en-US" dirty="0"/>
          </a:p>
        </p:txBody>
      </p:sp>
      <p:sp>
        <p:nvSpPr>
          <p:cNvPr id="3" name="Content Placeholder 2"/>
          <p:cNvSpPr>
            <a:spLocks noGrp="1"/>
          </p:cNvSpPr>
          <p:nvPr>
            <p:ph idx="1"/>
          </p:nvPr>
        </p:nvSpPr>
        <p:spPr>
          <a:xfrm>
            <a:off x="838200" y="1825625"/>
            <a:ext cx="4749800" cy="4351338"/>
          </a:xfrm>
        </p:spPr>
        <p:txBody>
          <a:bodyPr/>
          <a:lstStyle/>
          <a:p>
            <a:r>
              <a:rPr lang="en-US" dirty="0" smtClean="0"/>
              <a:t>Is my peak in an gene?</a:t>
            </a:r>
          </a:p>
          <a:p>
            <a:r>
              <a:rPr lang="en-US" dirty="0" smtClean="0"/>
              <a:t>What about promoter region?</a:t>
            </a:r>
          </a:p>
          <a:p>
            <a:r>
              <a:rPr lang="en-US" dirty="0" smtClean="0"/>
              <a:t>Enhancer region?</a:t>
            </a:r>
          </a:p>
          <a:p>
            <a:r>
              <a:rPr lang="en-US" dirty="0" smtClean="0"/>
              <a:t>Could just look at the nearest gene and calculate distance from gene</a:t>
            </a:r>
          </a:p>
          <a:p>
            <a:r>
              <a:rPr lang="en-US" dirty="0" smtClean="0"/>
              <a:t>R/</a:t>
            </a:r>
            <a:r>
              <a:rPr lang="en-US" dirty="0" err="1" smtClean="0"/>
              <a:t>ChIPseeker</a:t>
            </a:r>
            <a:r>
              <a:rPr lang="en-US" dirty="0" smtClean="0"/>
              <a:t> helps annotate peaks</a:t>
            </a:r>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36</a:t>
            </a:fld>
            <a:endParaRPr lang="en-US"/>
          </a:p>
        </p:txBody>
      </p:sp>
      <p:pic>
        <p:nvPicPr>
          <p:cNvPr id="24578" name="Picture 2" descr="Image result for distance from TSS chip-s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233" y="1714500"/>
            <a:ext cx="5725242" cy="3549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686265" y="5390634"/>
            <a:ext cx="1814920" cy="261610"/>
          </a:xfrm>
          <a:prstGeom prst="rect">
            <a:avLst/>
          </a:prstGeom>
        </p:spPr>
        <p:txBody>
          <a:bodyPr wrap="none">
            <a:spAutoFit/>
          </a:bodyPr>
          <a:lstStyle/>
          <a:p>
            <a:r>
              <a:rPr lang="en-US" sz="1100" dirty="0" smtClean="0"/>
              <a:t>Source: </a:t>
            </a:r>
            <a:r>
              <a:rPr lang="en-US" sz="1100" dirty="0" err="1" smtClean="0"/>
              <a:t>Perreault</a:t>
            </a:r>
            <a:r>
              <a:rPr lang="en-US" sz="1100" dirty="0" smtClean="0"/>
              <a:t> et al, 2016</a:t>
            </a:r>
            <a:endParaRPr lang="en-US" sz="1100" dirty="0"/>
          </a:p>
        </p:txBody>
      </p:sp>
    </p:spTree>
    <p:extLst>
      <p:ext uri="{BB962C8B-B14F-4D97-AF65-F5344CB8AC3E}">
        <p14:creationId xmlns:p14="http://schemas.microsoft.com/office/powerpoint/2010/main" val="2444639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ChIPseeker</a:t>
            </a:r>
            <a:r>
              <a:rPr lang="en-US" dirty="0" smtClean="0"/>
              <a:t> Code</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37</a:t>
            </a:fld>
            <a:endParaRPr lang="en-US"/>
          </a:p>
        </p:txBody>
      </p:sp>
      <p:pic>
        <p:nvPicPr>
          <p:cNvPr id="8" name="Picture 7"/>
          <p:cNvPicPr>
            <a:picLocks noChangeAspect="1"/>
          </p:cNvPicPr>
          <p:nvPr/>
        </p:nvPicPr>
        <p:blipFill rotWithShape="1">
          <a:blip r:embed="rId2"/>
          <a:srcRect l="3819" t="35555" r="71250" b="48272"/>
          <a:stretch/>
        </p:blipFill>
        <p:spPr>
          <a:xfrm>
            <a:off x="368300" y="1701800"/>
            <a:ext cx="6125472" cy="2235200"/>
          </a:xfrm>
          <a:prstGeom prst="rect">
            <a:avLst/>
          </a:prstGeom>
        </p:spPr>
      </p:pic>
      <p:pic>
        <p:nvPicPr>
          <p:cNvPr id="9" name="Picture 8"/>
          <p:cNvPicPr>
            <a:picLocks noChangeAspect="1"/>
          </p:cNvPicPr>
          <p:nvPr/>
        </p:nvPicPr>
        <p:blipFill rotWithShape="1">
          <a:blip r:embed="rId3"/>
          <a:srcRect l="20486" t="30371" r="35347" b="24197"/>
          <a:stretch/>
        </p:blipFill>
        <p:spPr>
          <a:xfrm>
            <a:off x="6413500" y="1850684"/>
            <a:ext cx="5537200" cy="3203915"/>
          </a:xfrm>
          <a:prstGeom prst="rect">
            <a:avLst/>
          </a:prstGeom>
        </p:spPr>
      </p:pic>
      <p:sp>
        <p:nvSpPr>
          <p:cNvPr id="10" name="TextBox 9"/>
          <p:cNvSpPr txBox="1"/>
          <p:nvPr/>
        </p:nvSpPr>
        <p:spPr>
          <a:xfrm>
            <a:off x="431800" y="4356100"/>
            <a:ext cx="4148893" cy="954107"/>
          </a:xfrm>
          <a:prstGeom prst="rect">
            <a:avLst/>
          </a:prstGeom>
          <a:noFill/>
        </p:spPr>
        <p:txBody>
          <a:bodyPr wrap="none" rtlCol="0">
            <a:spAutoFit/>
          </a:bodyPr>
          <a:lstStyle/>
          <a:p>
            <a:r>
              <a:rPr lang="en-US" sz="2800" dirty="0"/>
              <a:t>p</a:t>
            </a:r>
            <a:r>
              <a:rPr lang="en-US" sz="2800" dirty="0" smtClean="0"/>
              <a:t>eak is a </a:t>
            </a:r>
            <a:r>
              <a:rPr lang="en-US" sz="2800" dirty="0" err="1" smtClean="0"/>
              <a:t>GRanges</a:t>
            </a:r>
            <a:r>
              <a:rPr lang="en-US" sz="2800" dirty="0" smtClean="0"/>
              <a:t> object, </a:t>
            </a:r>
          </a:p>
          <a:p>
            <a:r>
              <a:rPr lang="en-US" sz="2800" dirty="0" smtClean="0"/>
              <a:t>which is a type of S4 object</a:t>
            </a:r>
            <a:endParaRPr lang="en-US" sz="2800" dirty="0"/>
          </a:p>
        </p:txBody>
      </p:sp>
    </p:spTree>
    <p:extLst>
      <p:ext uri="{BB962C8B-B14F-4D97-AF65-F5344CB8AC3E}">
        <p14:creationId xmlns:p14="http://schemas.microsoft.com/office/powerpoint/2010/main" val="3912213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ChIPseeker</a:t>
            </a:r>
            <a:r>
              <a:rPr lang="en-US" dirty="0" smtClean="0"/>
              <a:t> Code – coverage plot</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38</a:t>
            </a:fld>
            <a:endParaRPr lang="en-US"/>
          </a:p>
        </p:txBody>
      </p:sp>
      <p:pic>
        <p:nvPicPr>
          <p:cNvPr id="7" name="Picture 6"/>
          <p:cNvPicPr>
            <a:picLocks noChangeAspect="1"/>
          </p:cNvPicPr>
          <p:nvPr/>
        </p:nvPicPr>
        <p:blipFill rotWithShape="1">
          <a:blip r:embed="rId2"/>
          <a:srcRect l="27014" t="15802" r="53680" b="76914"/>
          <a:stretch/>
        </p:blipFill>
        <p:spPr>
          <a:xfrm>
            <a:off x="825500" y="1320800"/>
            <a:ext cx="5715000" cy="1212896"/>
          </a:xfrm>
          <a:prstGeom prst="rect">
            <a:avLst/>
          </a:prstGeom>
        </p:spPr>
      </p:pic>
      <p:pic>
        <p:nvPicPr>
          <p:cNvPr id="8" name="Picture 7"/>
          <p:cNvPicPr>
            <a:picLocks noChangeAspect="1"/>
          </p:cNvPicPr>
          <p:nvPr/>
        </p:nvPicPr>
        <p:blipFill rotWithShape="1">
          <a:blip r:embed="rId2"/>
          <a:srcRect l="27014" t="23210" r="28125" b="13580"/>
          <a:stretch/>
        </p:blipFill>
        <p:spPr>
          <a:xfrm>
            <a:off x="3822700" y="2321112"/>
            <a:ext cx="5067300" cy="4016188"/>
          </a:xfrm>
          <a:prstGeom prst="rect">
            <a:avLst/>
          </a:prstGeom>
        </p:spPr>
      </p:pic>
    </p:spTree>
    <p:extLst>
      <p:ext uri="{BB962C8B-B14F-4D97-AF65-F5344CB8AC3E}">
        <p14:creationId xmlns:p14="http://schemas.microsoft.com/office/powerpoint/2010/main" val="2321404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ChIPseeker</a:t>
            </a:r>
            <a:r>
              <a:rPr lang="en-US" dirty="0" smtClean="0"/>
              <a:t> Code – TSS Distance Code</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39</a:t>
            </a:fld>
            <a:endParaRPr lang="en-US"/>
          </a:p>
        </p:txBody>
      </p:sp>
      <p:pic>
        <p:nvPicPr>
          <p:cNvPr id="7" name="Picture 6"/>
          <p:cNvPicPr>
            <a:picLocks noChangeAspect="1"/>
          </p:cNvPicPr>
          <p:nvPr/>
        </p:nvPicPr>
        <p:blipFill rotWithShape="1">
          <a:blip r:embed="rId2"/>
          <a:srcRect l="27153" t="29506" r="28264" b="26049"/>
          <a:stretch/>
        </p:blipFill>
        <p:spPr>
          <a:xfrm>
            <a:off x="863600" y="2162560"/>
            <a:ext cx="7467600" cy="4187439"/>
          </a:xfrm>
          <a:prstGeom prst="rect">
            <a:avLst/>
          </a:prstGeom>
        </p:spPr>
      </p:pic>
      <p:pic>
        <p:nvPicPr>
          <p:cNvPr id="8" name="Picture 7"/>
          <p:cNvPicPr>
            <a:picLocks noChangeAspect="1"/>
          </p:cNvPicPr>
          <p:nvPr/>
        </p:nvPicPr>
        <p:blipFill rotWithShape="1">
          <a:blip r:embed="rId3"/>
          <a:srcRect l="3889" t="50864" r="60694" b="40247"/>
          <a:stretch/>
        </p:blipFill>
        <p:spPr>
          <a:xfrm>
            <a:off x="901700" y="1206500"/>
            <a:ext cx="6477000" cy="914400"/>
          </a:xfrm>
          <a:prstGeom prst="rect">
            <a:avLst/>
          </a:prstGeom>
        </p:spPr>
      </p:pic>
    </p:spTree>
    <p:extLst>
      <p:ext uri="{BB962C8B-B14F-4D97-AF65-F5344CB8AC3E}">
        <p14:creationId xmlns:p14="http://schemas.microsoft.com/office/powerpoint/2010/main" val="91338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Nucleosome</a:t>
            </a:r>
            <a:endParaRPr lang="en-US" dirty="0"/>
          </a:p>
        </p:txBody>
      </p:sp>
      <p:sp>
        <p:nvSpPr>
          <p:cNvPr id="3" name="Content Placeholder 2"/>
          <p:cNvSpPr>
            <a:spLocks noGrp="1"/>
          </p:cNvSpPr>
          <p:nvPr>
            <p:ph idx="1"/>
          </p:nvPr>
        </p:nvSpPr>
        <p:spPr>
          <a:xfrm>
            <a:off x="838200" y="1825625"/>
            <a:ext cx="6259286" cy="4351338"/>
          </a:xfrm>
        </p:spPr>
        <p:txBody>
          <a:bodyPr/>
          <a:lstStyle/>
          <a:p>
            <a:r>
              <a:rPr lang="en-US" dirty="0" smtClean="0"/>
              <a:t>Basic unit of packaging</a:t>
            </a:r>
          </a:p>
          <a:p>
            <a:r>
              <a:rPr lang="en-US" dirty="0" smtClean="0"/>
              <a:t>Consists of DNA wrapped around a core of 8 histone proteins</a:t>
            </a:r>
          </a:p>
          <a:p>
            <a:r>
              <a:rPr lang="en-US" dirty="0" smtClean="0"/>
              <a:t>Compared to a spool</a:t>
            </a:r>
          </a:p>
          <a:p>
            <a:r>
              <a:rPr lang="en-US" dirty="0"/>
              <a:t>Nucleosome positions in the genome are not </a:t>
            </a:r>
            <a:r>
              <a:rPr lang="en-US" dirty="0" smtClean="0"/>
              <a:t>random</a:t>
            </a:r>
          </a:p>
          <a:p>
            <a:r>
              <a:rPr lang="en-US" dirty="0" smtClean="0"/>
              <a:t>Determines </a:t>
            </a:r>
            <a:r>
              <a:rPr lang="en-US" dirty="0"/>
              <a:t>the accessibility of the DNA to regulatory proteins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4</a:t>
            </a:fld>
            <a:endParaRPr lang="en-US"/>
          </a:p>
        </p:txBody>
      </p:sp>
      <p:pic>
        <p:nvPicPr>
          <p:cNvPr id="3074" name="Picture 2" descr="https://upload.wikimedia.org/wikipedia/commons/thumb/4/45/Nucleosome_organization.png/220px-Nucleosome_organ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4205" y="383177"/>
            <a:ext cx="3023767" cy="31612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d/d9/Nucleosome_1KX5_colour_coded.png/1024px-Nucleosome_1KX5_colour_cod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6666" y="3753394"/>
            <a:ext cx="2738844" cy="27388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668002" y="6017619"/>
            <a:ext cx="1217000" cy="261610"/>
          </a:xfrm>
          <a:prstGeom prst="rect">
            <a:avLst/>
          </a:prstGeom>
          <a:noFill/>
        </p:spPr>
        <p:txBody>
          <a:bodyPr wrap="none" rtlCol="0">
            <a:spAutoFit/>
          </a:bodyPr>
          <a:lstStyle/>
          <a:p>
            <a:r>
              <a:rPr lang="en-US" sz="1100" dirty="0" smtClean="0"/>
              <a:t>Source: Wikipedia</a:t>
            </a:r>
            <a:endParaRPr lang="en-US" sz="1100" dirty="0"/>
          </a:p>
        </p:txBody>
      </p:sp>
    </p:spTree>
    <p:extLst>
      <p:ext uri="{BB962C8B-B14F-4D97-AF65-F5344CB8AC3E}">
        <p14:creationId xmlns:p14="http://schemas.microsoft.com/office/powerpoint/2010/main" val="2497830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ChIPseeker</a:t>
            </a:r>
            <a:r>
              <a:rPr lang="en-US" dirty="0" smtClean="0"/>
              <a:t> Code – Peak Annotation</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40</a:t>
            </a:fld>
            <a:endParaRPr lang="en-US"/>
          </a:p>
        </p:txBody>
      </p:sp>
      <p:pic>
        <p:nvPicPr>
          <p:cNvPr id="7" name="Picture 6"/>
          <p:cNvPicPr>
            <a:picLocks noChangeAspect="1"/>
          </p:cNvPicPr>
          <p:nvPr/>
        </p:nvPicPr>
        <p:blipFill rotWithShape="1">
          <a:blip r:embed="rId2"/>
          <a:srcRect l="3750" t="52469" r="56111" b="41358"/>
          <a:stretch/>
        </p:blipFill>
        <p:spPr>
          <a:xfrm>
            <a:off x="622300" y="1511300"/>
            <a:ext cx="9542780" cy="825500"/>
          </a:xfrm>
          <a:prstGeom prst="rect">
            <a:avLst/>
          </a:prstGeom>
        </p:spPr>
      </p:pic>
      <p:pic>
        <p:nvPicPr>
          <p:cNvPr id="8" name="Picture 7"/>
          <p:cNvPicPr>
            <a:picLocks noChangeAspect="1"/>
          </p:cNvPicPr>
          <p:nvPr/>
        </p:nvPicPr>
        <p:blipFill rotWithShape="1">
          <a:blip r:embed="rId3"/>
          <a:srcRect l="27431" t="22963" r="60347" b="71482"/>
          <a:stretch/>
        </p:blipFill>
        <p:spPr>
          <a:xfrm>
            <a:off x="253999" y="2679700"/>
            <a:ext cx="3725333" cy="952500"/>
          </a:xfrm>
          <a:prstGeom prst="rect">
            <a:avLst/>
          </a:prstGeom>
        </p:spPr>
      </p:pic>
      <p:pic>
        <p:nvPicPr>
          <p:cNvPr id="9" name="Picture 8"/>
          <p:cNvPicPr>
            <a:picLocks noChangeAspect="1"/>
          </p:cNvPicPr>
          <p:nvPr/>
        </p:nvPicPr>
        <p:blipFill rotWithShape="1">
          <a:blip r:embed="rId3"/>
          <a:srcRect l="32783" t="36790" r="32846" b="28617"/>
          <a:stretch/>
        </p:blipFill>
        <p:spPr>
          <a:xfrm>
            <a:off x="3581400" y="2361953"/>
            <a:ext cx="7112000" cy="4026147"/>
          </a:xfrm>
          <a:prstGeom prst="rect">
            <a:avLst/>
          </a:prstGeom>
        </p:spPr>
      </p:pic>
    </p:spTree>
    <p:extLst>
      <p:ext uri="{BB962C8B-B14F-4D97-AF65-F5344CB8AC3E}">
        <p14:creationId xmlns:p14="http://schemas.microsoft.com/office/powerpoint/2010/main" val="2640396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825625"/>
            <a:ext cx="3759200" cy="4351338"/>
          </a:xfrm>
        </p:spPr>
        <p:txBody>
          <a:bodyPr/>
          <a:lstStyle/>
          <a:p>
            <a:r>
              <a:rPr lang="en-US" dirty="0" smtClean="0"/>
              <a:t>Use chromatin immunoprecipitation to extract DNA fragments which bind to protein of interest</a:t>
            </a:r>
          </a:p>
          <a:p>
            <a:r>
              <a:rPr lang="en-US" dirty="0" smtClean="0"/>
              <a:t>Make peak calls</a:t>
            </a:r>
          </a:p>
          <a:p>
            <a:r>
              <a:rPr lang="en-US" dirty="0" smtClean="0"/>
              <a:t>Annotate peak calls</a:t>
            </a:r>
          </a:p>
          <a:p>
            <a:pPr marL="0" indent="0">
              <a:buNone/>
            </a:pPr>
            <a:endParaRPr lang="en-US" dirty="0" smtClean="0"/>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41</a:t>
            </a:fld>
            <a:endParaRPr lang="en-US"/>
          </a:p>
        </p:txBody>
      </p:sp>
      <p:pic>
        <p:nvPicPr>
          <p:cNvPr id="7" name="Picture 6"/>
          <p:cNvPicPr>
            <a:picLocks noChangeAspect="1"/>
          </p:cNvPicPr>
          <p:nvPr/>
        </p:nvPicPr>
        <p:blipFill>
          <a:blip r:embed="rId2"/>
          <a:stretch>
            <a:fillRect/>
          </a:stretch>
        </p:blipFill>
        <p:spPr>
          <a:xfrm>
            <a:off x="6001725" y="497253"/>
            <a:ext cx="4361475" cy="5815299"/>
          </a:xfrm>
          <a:prstGeom prst="rect">
            <a:avLst/>
          </a:prstGeom>
        </p:spPr>
      </p:pic>
    </p:spTree>
    <p:extLst>
      <p:ext uri="{BB962C8B-B14F-4D97-AF65-F5344CB8AC3E}">
        <p14:creationId xmlns:p14="http://schemas.microsoft.com/office/powerpoint/2010/main" val="1988931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Dressler GR, </a:t>
            </a:r>
            <a:r>
              <a:rPr lang="en-US" i="1" dirty="0" smtClean="0"/>
              <a:t>Epigenetics</a:t>
            </a:r>
            <a:r>
              <a:rPr lang="en-US" i="1" dirty="0"/>
              <a:t>, Development, and the </a:t>
            </a:r>
            <a:r>
              <a:rPr lang="en-US" i="1" dirty="0" smtClean="0"/>
              <a:t>Kidney. </a:t>
            </a:r>
            <a:r>
              <a:rPr lang="en-US" dirty="0" smtClean="0"/>
              <a:t>JASN</a:t>
            </a:r>
            <a:r>
              <a:rPr lang="en-US" dirty="0"/>
              <a:t> November </a:t>
            </a:r>
            <a:r>
              <a:rPr lang="en-US" b="1" dirty="0"/>
              <a:t>2008</a:t>
            </a:r>
            <a:r>
              <a:rPr lang="en-US" dirty="0"/>
              <a:t>, 19 (11) </a:t>
            </a:r>
            <a:r>
              <a:rPr lang="en-US" dirty="0" smtClean="0"/>
              <a:t>2060-2067</a:t>
            </a:r>
          </a:p>
          <a:p>
            <a:pPr fontAlgn="base"/>
            <a:r>
              <a:rPr lang="en-US" dirty="0" smtClean="0"/>
              <a:t>Shen C, </a:t>
            </a:r>
            <a:r>
              <a:rPr lang="en-US" dirty="0"/>
              <a:t>Ding </a:t>
            </a:r>
            <a:r>
              <a:rPr lang="en-US" dirty="0" smtClean="0"/>
              <a:t>Y, </a:t>
            </a:r>
            <a:r>
              <a:rPr lang="en-US" dirty="0"/>
              <a:t>Tang </a:t>
            </a:r>
            <a:r>
              <a:rPr lang="en-US" dirty="0" smtClean="0"/>
              <a:t>J, </a:t>
            </a:r>
            <a:r>
              <a:rPr lang="en-US" dirty="0"/>
              <a:t>Song </a:t>
            </a:r>
            <a:r>
              <a:rPr lang="en-US" dirty="0" smtClean="0"/>
              <a:t>J, </a:t>
            </a:r>
            <a:r>
              <a:rPr lang="en-US" dirty="0" err="1"/>
              <a:t>Guo</a:t>
            </a:r>
            <a:r>
              <a:rPr lang="en-US" dirty="0"/>
              <a:t> </a:t>
            </a:r>
            <a:r>
              <a:rPr lang="en-US" dirty="0" smtClean="0"/>
              <a:t>F. </a:t>
            </a:r>
            <a:r>
              <a:rPr lang="en-US" i="1" dirty="0"/>
              <a:t>Identification of DNA-protein Binding Sites through Multi-Scale Local Average Blocks on Sequence Information</a:t>
            </a:r>
            <a:r>
              <a:rPr lang="en-US" i="1" dirty="0" smtClean="0"/>
              <a:t>. </a:t>
            </a:r>
            <a:r>
              <a:rPr lang="en-US" dirty="0"/>
              <a:t>Molecules. </a:t>
            </a:r>
            <a:r>
              <a:rPr lang="en-US" b="1" dirty="0"/>
              <a:t>2017</a:t>
            </a:r>
            <a:r>
              <a:rPr lang="en-US" dirty="0"/>
              <a:t> Nov </a:t>
            </a:r>
            <a:r>
              <a:rPr lang="en-US" dirty="0" smtClean="0"/>
              <a:t>28;22(12)</a:t>
            </a:r>
          </a:p>
          <a:p>
            <a:pPr fontAlgn="base"/>
            <a:r>
              <a:rPr lang="en-US" dirty="0" err="1"/>
              <a:t>Wilbanks</a:t>
            </a:r>
            <a:r>
              <a:rPr lang="en-US" dirty="0"/>
              <a:t> EG,  </a:t>
            </a:r>
            <a:r>
              <a:rPr lang="en-US" dirty="0" err="1"/>
              <a:t>Facciotti</a:t>
            </a:r>
            <a:r>
              <a:rPr lang="en-US" dirty="0"/>
              <a:t> MT. </a:t>
            </a:r>
            <a:r>
              <a:rPr lang="en-US" i="1" dirty="0"/>
              <a:t>Evaluation of algorithm performance in </a:t>
            </a:r>
            <a:r>
              <a:rPr lang="en-US" i="1" dirty="0" err="1"/>
              <a:t>ChIP-seq</a:t>
            </a:r>
            <a:r>
              <a:rPr lang="en-US" i="1" dirty="0"/>
              <a:t> peak </a:t>
            </a:r>
            <a:r>
              <a:rPr lang="en-US" i="1" dirty="0" smtClean="0"/>
              <a:t>detection.</a:t>
            </a:r>
            <a:r>
              <a:rPr lang="en-US" dirty="0" smtClean="0"/>
              <a:t> </a:t>
            </a:r>
            <a:r>
              <a:rPr lang="en-US" dirty="0" err="1"/>
              <a:t>PLoS</a:t>
            </a:r>
            <a:r>
              <a:rPr lang="en-US" dirty="0"/>
              <a:t> </a:t>
            </a:r>
            <a:r>
              <a:rPr lang="en-US" dirty="0" smtClean="0"/>
              <a:t>One </a:t>
            </a:r>
            <a:r>
              <a:rPr lang="en-US" b="1" dirty="0"/>
              <a:t>2010</a:t>
            </a:r>
            <a:r>
              <a:rPr lang="en-US" dirty="0"/>
              <a:t>, vol. 5 pg. e11471 </a:t>
            </a:r>
          </a:p>
          <a:p>
            <a:pPr fontAlgn="base"/>
            <a:r>
              <a:rPr lang="en-US" dirty="0" smtClean="0"/>
              <a:t>Park PJ. </a:t>
            </a:r>
            <a:r>
              <a:rPr lang="en-US" i="1" dirty="0"/>
              <a:t>ChIP–</a:t>
            </a:r>
            <a:r>
              <a:rPr lang="en-US" i="1" dirty="0" err="1"/>
              <a:t>seq</a:t>
            </a:r>
            <a:r>
              <a:rPr lang="en-US" i="1" dirty="0"/>
              <a:t>: advantages and challenges of a maturing </a:t>
            </a:r>
            <a:r>
              <a:rPr lang="en-US" i="1" dirty="0" smtClean="0"/>
              <a:t>technology. </a:t>
            </a:r>
            <a:r>
              <a:rPr lang="en-US" dirty="0" smtClean="0"/>
              <a:t>Nature </a:t>
            </a:r>
            <a:r>
              <a:rPr lang="en-US" dirty="0"/>
              <a:t>Reviews Genetics </a:t>
            </a:r>
            <a:r>
              <a:rPr lang="en-US" b="1" dirty="0" smtClean="0"/>
              <a:t>2009</a:t>
            </a:r>
            <a:r>
              <a:rPr lang="en-US" dirty="0" smtClean="0"/>
              <a:t> volume </a:t>
            </a:r>
            <a:r>
              <a:rPr lang="en-US" dirty="0"/>
              <a:t>10, pages </a:t>
            </a:r>
            <a:r>
              <a:rPr lang="en-US" dirty="0" smtClean="0"/>
              <a:t>669–680.</a:t>
            </a:r>
          </a:p>
          <a:p>
            <a:pPr fontAlgn="base"/>
            <a:r>
              <a:rPr lang="en-US" dirty="0"/>
              <a:t>Jung, Y. L. </a:t>
            </a:r>
            <a:r>
              <a:rPr lang="en-US" i="1" dirty="0"/>
              <a:t>et al.</a:t>
            </a:r>
            <a:r>
              <a:rPr lang="en-US" dirty="0"/>
              <a:t> Impact of sequencing depth in ChIP–</a:t>
            </a:r>
            <a:r>
              <a:rPr lang="en-US" dirty="0" err="1"/>
              <a:t>seq</a:t>
            </a:r>
            <a:r>
              <a:rPr lang="en-US" dirty="0"/>
              <a:t> experiments. </a:t>
            </a:r>
            <a:r>
              <a:rPr lang="en-US" i="1" dirty="0"/>
              <a:t>Nucleic Acids Res.</a:t>
            </a:r>
            <a:r>
              <a:rPr lang="en-US" dirty="0"/>
              <a:t> </a:t>
            </a:r>
            <a:r>
              <a:rPr lang="en-US" b="1" dirty="0"/>
              <a:t>42</a:t>
            </a:r>
            <a:r>
              <a:rPr lang="en-US" dirty="0"/>
              <a:t>, e74 (</a:t>
            </a:r>
            <a:r>
              <a:rPr lang="en-US" b="1" dirty="0"/>
              <a:t>2014</a:t>
            </a:r>
            <a:r>
              <a:rPr lang="en-US" dirty="0" smtClean="0"/>
              <a:t>).</a:t>
            </a:r>
          </a:p>
          <a:p>
            <a:pPr fontAlgn="base"/>
            <a:r>
              <a:rPr lang="en-US" dirty="0"/>
              <a:t>T. Bailey, P. </a:t>
            </a:r>
            <a:r>
              <a:rPr lang="en-US" dirty="0" err="1"/>
              <a:t>Krajewski</a:t>
            </a:r>
            <a:r>
              <a:rPr lang="en-US" dirty="0"/>
              <a:t>, I. </a:t>
            </a:r>
            <a:r>
              <a:rPr lang="en-US" dirty="0" err="1"/>
              <a:t>Ladunga</a:t>
            </a:r>
            <a:r>
              <a:rPr lang="en-US" dirty="0"/>
              <a:t>, C. Lefebvre, Q. Li, T. Liu, P. Madrigal, C. </a:t>
            </a:r>
            <a:r>
              <a:rPr lang="en-US" dirty="0" err="1"/>
              <a:t>Taslim</a:t>
            </a:r>
            <a:r>
              <a:rPr lang="en-US" dirty="0"/>
              <a:t>, J. </a:t>
            </a:r>
            <a:r>
              <a:rPr lang="en-US" dirty="0" smtClean="0"/>
              <a:t>Zhang. </a:t>
            </a:r>
            <a:r>
              <a:rPr lang="en-US" i="1" dirty="0" smtClean="0"/>
              <a:t>Practical </a:t>
            </a:r>
            <a:r>
              <a:rPr lang="en-US" i="1" dirty="0"/>
              <a:t>guidelines for the comprehensive analysis of ChIP-</a:t>
            </a:r>
            <a:r>
              <a:rPr lang="en-US" i="1" dirty="0" err="1"/>
              <a:t>seq</a:t>
            </a:r>
            <a:r>
              <a:rPr lang="en-US" i="1" dirty="0"/>
              <a:t> </a:t>
            </a:r>
            <a:r>
              <a:rPr lang="en-US" i="1" dirty="0" smtClean="0"/>
              <a:t>data. </a:t>
            </a:r>
            <a:r>
              <a:rPr lang="en-US" dirty="0" err="1" smtClean="0"/>
              <a:t>PLoS</a:t>
            </a:r>
            <a:r>
              <a:rPr lang="en-US" dirty="0" smtClean="0"/>
              <a:t> </a:t>
            </a:r>
            <a:r>
              <a:rPr lang="en-US" dirty="0" err="1"/>
              <a:t>Comput</a:t>
            </a:r>
            <a:r>
              <a:rPr lang="en-US" dirty="0"/>
              <a:t>. Biol., 9 (</a:t>
            </a:r>
            <a:r>
              <a:rPr lang="en-US" b="1" dirty="0"/>
              <a:t>2013</a:t>
            </a:r>
            <a:r>
              <a:rPr lang="en-US" dirty="0"/>
              <a:t>), p. e1003326</a:t>
            </a:r>
          </a:p>
          <a:p>
            <a:pPr fontAlgn="base"/>
            <a:endParaRPr lang="en-US" dirty="0"/>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42</a:t>
            </a:fld>
            <a:endParaRPr lang="en-US"/>
          </a:p>
        </p:txBody>
      </p:sp>
    </p:spTree>
    <p:extLst>
      <p:ext uri="{BB962C8B-B14F-4D97-AF65-F5344CB8AC3E}">
        <p14:creationId xmlns:p14="http://schemas.microsoft.com/office/powerpoint/2010/main" val="1168974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Continued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Xu H, </a:t>
            </a:r>
            <a:r>
              <a:rPr lang="en-US" dirty="0" err="1" smtClean="0"/>
              <a:t>Handoko</a:t>
            </a:r>
            <a:r>
              <a:rPr lang="en-US" dirty="0" smtClean="0"/>
              <a:t> L, Wei X, Ye C, Sheng J, Wei C, Lin F, Sung W: A signal–noise model for significance analysis of ChIP-</a:t>
            </a:r>
            <a:r>
              <a:rPr lang="en-US" dirty="0" err="1" smtClean="0"/>
              <a:t>seq</a:t>
            </a:r>
            <a:r>
              <a:rPr lang="en-US" dirty="0" smtClean="0"/>
              <a:t> with negative control. </a:t>
            </a:r>
            <a:r>
              <a:rPr lang="en-US" i="1" dirty="0" smtClean="0"/>
              <a:t>Bioinformatics</a:t>
            </a:r>
            <a:r>
              <a:rPr lang="en-US" dirty="0" smtClean="0"/>
              <a:t> </a:t>
            </a:r>
            <a:r>
              <a:rPr lang="en-US" b="1" dirty="0" smtClean="0"/>
              <a:t>2010</a:t>
            </a:r>
            <a:r>
              <a:rPr lang="en-US" dirty="0"/>
              <a:t>, 26(9):1199–1204. </a:t>
            </a:r>
          </a:p>
          <a:p>
            <a:r>
              <a:rPr lang="en-US" dirty="0" err="1" smtClean="0"/>
              <a:t>Perreault</a:t>
            </a:r>
            <a:r>
              <a:rPr lang="en-US" dirty="0" smtClean="0"/>
              <a:t> AA, </a:t>
            </a:r>
            <a:r>
              <a:rPr lang="en-US" dirty="0"/>
              <a:t>Venters </a:t>
            </a:r>
            <a:r>
              <a:rPr lang="en-US" dirty="0" smtClean="0"/>
              <a:t>BJ.</a:t>
            </a:r>
            <a:r>
              <a:rPr lang="en-US" dirty="0"/>
              <a:t> </a:t>
            </a:r>
            <a:r>
              <a:rPr lang="en-US" i="1" dirty="0"/>
              <a:t>The ChIP-</a:t>
            </a:r>
            <a:r>
              <a:rPr lang="en-US" i="1" dirty="0" err="1"/>
              <a:t>exo</a:t>
            </a:r>
            <a:r>
              <a:rPr lang="en-US" i="1" dirty="0"/>
              <a:t> Method: Identifying Protein-DNA Interactions with Near Base Pair Precision</a:t>
            </a:r>
            <a:r>
              <a:rPr lang="en-US" i="1" dirty="0" smtClean="0"/>
              <a:t>.</a:t>
            </a:r>
            <a:r>
              <a:rPr lang="en-US" dirty="0"/>
              <a:t> J Vis Exp. </a:t>
            </a:r>
            <a:r>
              <a:rPr lang="en-US" b="1" dirty="0"/>
              <a:t>2016</a:t>
            </a:r>
            <a:r>
              <a:rPr lang="en-US" dirty="0"/>
              <a:t> Dec 23;(118). </a:t>
            </a:r>
            <a:r>
              <a:rPr lang="en-US" dirty="0" err="1"/>
              <a:t>doi</a:t>
            </a:r>
            <a:r>
              <a:rPr lang="en-US" dirty="0"/>
              <a:t>: 10.3791/55016.</a:t>
            </a:r>
          </a:p>
          <a:p>
            <a:pPr marL="0" indent="0">
              <a:buNone/>
            </a:pPr>
            <a:endParaRPr lang="en-US" dirty="0" smtClean="0">
              <a:hlinkClick r:id="rId2"/>
            </a:endParaRPr>
          </a:p>
          <a:p>
            <a:r>
              <a:rPr lang="en-US" dirty="0" smtClean="0">
                <a:hlinkClick r:id="rId2"/>
              </a:rPr>
              <a:t>https</a:t>
            </a:r>
            <a:r>
              <a:rPr lang="en-US" dirty="0" smtClean="0">
                <a:hlinkClick r:id="rId2"/>
              </a:rPr>
              <a:t>://</a:t>
            </a:r>
            <a:r>
              <a:rPr lang="en-US" dirty="0" smtClean="0">
                <a:hlinkClick r:id="rId2"/>
              </a:rPr>
              <a:t>www.youtube.com/watch?v=nkWGmaYRues</a:t>
            </a:r>
            <a:endParaRPr lang="en-US" dirty="0" smtClean="0"/>
          </a:p>
          <a:p>
            <a:r>
              <a:rPr lang="en-US" dirty="0">
                <a:hlinkClick r:id="rId3"/>
              </a:rPr>
              <a:t>https://</a:t>
            </a:r>
            <a:r>
              <a:rPr lang="en-US" dirty="0" smtClean="0">
                <a:hlinkClick r:id="rId3"/>
              </a:rPr>
              <a:t>biohpc.cornell.edu/lab/doc/Chip-seq_workshop_lecture1.pdf</a:t>
            </a:r>
            <a:endParaRPr lang="en-US" dirty="0" smtClean="0"/>
          </a:p>
          <a:p>
            <a:r>
              <a:rPr lang="en-US" dirty="0">
                <a:hlinkClick r:id="rId4"/>
              </a:rPr>
              <a:t>https://bioinformatics-core-shared-training.github.io/cruk-autumn-school-2017/ChIP/Materials/Practicals/Prctical4_PeakCalling_SS.pdf</a:t>
            </a:r>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43</a:t>
            </a:fld>
            <a:endParaRPr lang="en-US"/>
          </a:p>
        </p:txBody>
      </p:sp>
    </p:spTree>
    <p:extLst>
      <p:ext uri="{BB962C8B-B14F-4D97-AF65-F5344CB8AC3E}">
        <p14:creationId xmlns:p14="http://schemas.microsoft.com/office/powerpoint/2010/main" val="1093229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DNA-Protein Physical Interaction</a:t>
            </a:r>
            <a:endParaRPr lang="en-US" dirty="0"/>
          </a:p>
        </p:txBody>
      </p:sp>
      <p:sp>
        <p:nvSpPr>
          <p:cNvPr id="3" name="Content Placeholder 2"/>
          <p:cNvSpPr>
            <a:spLocks noGrp="1"/>
          </p:cNvSpPr>
          <p:nvPr>
            <p:ph idx="1"/>
          </p:nvPr>
        </p:nvSpPr>
        <p:spPr>
          <a:xfrm>
            <a:off x="838200" y="1825625"/>
            <a:ext cx="6006737" cy="4351338"/>
          </a:xfrm>
        </p:spPr>
        <p:txBody>
          <a:bodyPr>
            <a:normAutofit fontScale="92500"/>
          </a:bodyPr>
          <a:lstStyle/>
          <a:p>
            <a:r>
              <a:rPr lang="en-US" dirty="0" smtClean="0"/>
              <a:t>Many types of DNA-binding proteins</a:t>
            </a:r>
          </a:p>
          <a:p>
            <a:pPr lvl="1"/>
            <a:r>
              <a:rPr lang="en-US" dirty="0" smtClean="0"/>
              <a:t>Transcription Factors</a:t>
            </a:r>
          </a:p>
          <a:p>
            <a:pPr lvl="2"/>
            <a:r>
              <a:rPr lang="en-US" dirty="0" smtClean="0"/>
              <a:t>Regulate gene expression</a:t>
            </a:r>
          </a:p>
          <a:p>
            <a:pPr lvl="1"/>
            <a:r>
              <a:rPr lang="en-US" dirty="0" smtClean="0"/>
              <a:t>Polymerases</a:t>
            </a:r>
          </a:p>
          <a:p>
            <a:pPr lvl="2"/>
            <a:r>
              <a:rPr lang="en-US" dirty="0" smtClean="0"/>
              <a:t>Enzymes synthesizes long chains of polymers or nucleic acids</a:t>
            </a:r>
          </a:p>
          <a:p>
            <a:pPr lvl="1"/>
            <a:r>
              <a:rPr lang="en-US" dirty="0" smtClean="0"/>
              <a:t> Nucleases </a:t>
            </a:r>
          </a:p>
          <a:p>
            <a:pPr lvl="2"/>
            <a:r>
              <a:rPr lang="en-US" dirty="0" smtClean="0"/>
              <a:t>Enzyme which can cleave DNA</a:t>
            </a:r>
          </a:p>
          <a:p>
            <a:pPr lvl="1"/>
            <a:r>
              <a:rPr lang="en-US" dirty="0" smtClean="0"/>
              <a:t>Histones</a:t>
            </a:r>
          </a:p>
          <a:p>
            <a:pPr lvl="2"/>
            <a:r>
              <a:rPr lang="en-US" dirty="0" smtClean="0"/>
              <a:t>Chromosome </a:t>
            </a:r>
            <a:r>
              <a:rPr lang="en-US" dirty="0" smtClean="0"/>
              <a:t>packaging</a:t>
            </a:r>
          </a:p>
          <a:p>
            <a:r>
              <a:rPr lang="en-US" dirty="0" smtClean="0"/>
              <a:t>For </a:t>
            </a:r>
            <a:r>
              <a:rPr lang="en-US" dirty="0" err="1" smtClean="0"/>
              <a:t>ChIP-Seq</a:t>
            </a:r>
            <a:r>
              <a:rPr lang="en-US" dirty="0" smtClean="0"/>
              <a:t> we will be interested in transcription factors and histone binding</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5</a:t>
            </a:fld>
            <a:endParaRPr lang="en-US"/>
          </a:p>
        </p:txBody>
      </p:sp>
      <p:pic>
        <p:nvPicPr>
          <p:cNvPr id="1026" name="Picture 2" descr="https://upload.wikimedia.org/wikipedia/commons/thumb/b/be/Nucleosome1.png/1280px-Nucleosom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7519" y="1559383"/>
            <a:ext cx="5050972" cy="3314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572206" y="4685211"/>
            <a:ext cx="1192955" cy="261610"/>
          </a:xfrm>
          <a:prstGeom prst="rect">
            <a:avLst/>
          </a:prstGeom>
          <a:noFill/>
        </p:spPr>
        <p:txBody>
          <a:bodyPr wrap="none" rtlCol="0">
            <a:spAutoFit/>
          </a:bodyPr>
          <a:lstStyle/>
          <a:p>
            <a:r>
              <a:rPr lang="en-US" sz="1100" dirty="0" smtClean="0"/>
              <a:t>Source: </a:t>
            </a:r>
            <a:r>
              <a:rPr lang="en-US" sz="1100" dirty="0" err="1" smtClean="0"/>
              <a:t>wikipedia</a:t>
            </a:r>
            <a:endParaRPr lang="en-US" sz="1100" dirty="0"/>
          </a:p>
        </p:txBody>
      </p:sp>
      <p:sp>
        <p:nvSpPr>
          <p:cNvPr id="8" name="TextBox 7"/>
          <p:cNvSpPr txBox="1"/>
          <p:nvPr/>
        </p:nvSpPr>
        <p:spPr>
          <a:xfrm>
            <a:off x="7376160" y="5111932"/>
            <a:ext cx="4196085" cy="646331"/>
          </a:xfrm>
          <a:prstGeom prst="rect">
            <a:avLst/>
          </a:prstGeom>
          <a:noFill/>
        </p:spPr>
        <p:txBody>
          <a:bodyPr wrap="none" rtlCol="0">
            <a:spAutoFit/>
          </a:bodyPr>
          <a:lstStyle/>
          <a:p>
            <a:r>
              <a:rPr lang="en-US" dirty="0" smtClean="0"/>
              <a:t>A histone is shown in blue and DNA in gold</a:t>
            </a:r>
          </a:p>
          <a:p>
            <a:r>
              <a:rPr lang="en-US" dirty="0" smtClean="0"/>
              <a:t>3D structure is very complex</a:t>
            </a:r>
            <a:endParaRPr lang="en-US" dirty="0"/>
          </a:p>
        </p:txBody>
      </p:sp>
    </p:spTree>
    <p:extLst>
      <p:ext uri="{BB962C8B-B14F-4D97-AF65-F5344CB8AC3E}">
        <p14:creationId xmlns:p14="http://schemas.microsoft.com/office/powerpoint/2010/main" val="3930284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Remodeling</a:t>
            </a:r>
            <a:endParaRPr lang="en-US" dirty="0"/>
          </a:p>
        </p:txBody>
      </p:sp>
      <p:sp>
        <p:nvSpPr>
          <p:cNvPr id="3" name="Content Placeholder 2"/>
          <p:cNvSpPr>
            <a:spLocks noGrp="1"/>
          </p:cNvSpPr>
          <p:nvPr>
            <p:ph idx="1"/>
          </p:nvPr>
        </p:nvSpPr>
        <p:spPr>
          <a:xfrm>
            <a:off x="838200" y="1825625"/>
            <a:ext cx="5684520" cy="4351338"/>
          </a:xfrm>
        </p:spPr>
        <p:txBody>
          <a:bodyPr>
            <a:normAutofit fontScale="70000" lnSpcReduction="20000"/>
          </a:bodyPr>
          <a:lstStyle/>
          <a:p>
            <a:r>
              <a:rPr lang="en-US" dirty="0" smtClean="0"/>
              <a:t>Dynamic </a:t>
            </a:r>
            <a:r>
              <a:rPr lang="en-US" dirty="0"/>
              <a:t>modification of chromatin architecture to allow access of condensed </a:t>
            </a:r>
            <a:r>
              <a:rPr lang="en-US" dirty="0" smtClean="0"/>
              <a:t>genomic DNA</a:t>
            </a:r>
          </a:p>
          <a:p>
            <a:r>
              <a:rPr lang="en-US" dirty="0" smtClean="0"/>
              <a:t>Allows regulatory </a:t>
            </a:r>
            <a:r>
              <a:rPr lang="en-US" dirty="0"/>
              <a:t>transcription machinery </a:t>
            </a:r>
            <a:r>
              <a:rPr lang="en-US" dirty="0" smtClean="0"/>
              <a:t>proteins to access DNA </a:t>
            </a:r>
          </a:p>
          <a:p>
            <a:pPr lvl="1"/>
            <a:r>
              <a:rPr lang="en-US" dirty="0" smtClean="0"/>
              <a:t>regulates gene expression</a:t>
            </a:r>
          </a:p>
          <a:p>
            <a:r>
              <a:rPr lang="en-US" dirty="0" smtClean="0"/>
              <a:t>2 main methods:</a:t>
            </a:r>
          </a:p>
          <a:p>
            <a:pPr marL="514350" indent="-514350">
              <a:buFont typeface="+mj-lt"/>
              <a:buAutoNum type="arabicPeriod"/>
            </a:pPr>
            <a:r>
              <a:rPr lang="en-US" dirty="0"/>
              <a:t>C</a:t>
            </a:r>
            <a:r>
              <a:rPr lang="en-US" dirty="0" smtClean="0"/>
              <a:t>ovalent </a:t>
            </a:r>
            <a:r>
              <a:rPr lang="en-US" dirty="0"/>
              <a:t>histone modifications by specific </a:t>
            </a:r>
            <a:r>
              <a:rPr lang="en-US" dirty="0" smtClean="0"/>
              <a:t>enzymes</a:t>
            </a:r>
          </a:p>
          <a:p>
            <a:pPr lvl="1"/>
            <a:r>
              <a:rPr lang="en-US" dirty="0"/>
              <a:t>H</a:t>
            </a:r>
            <a:r>
              <a:rPr lang="en-US" dirty="0" smtClean="0"/>
              <a:t>istone </a:t>
            </a:r>
            <a:r>
              <a:rPr lang="en-US" dirty="0"/>
              <a:t>acetyltransferases (HATs</a:t>
            </a:r>
            <a:r>
              <a:rPr lang="en-US" dirty="0" smtClean="0"/>
              <a:t>)</a:t>
            </a:r>
          </a:p>
          <a:p>
            <a:pPr lvl="1"/>
            <a:r>
              <a:rPr lang="en-US" dirty="0" smtClean="0"/>
              <a:t>Deacetylases</a:t>
            </a:r>
          </a:p>
          <a:p>
            <a:pPr lvl="1"/>
            <a:r>
              <a:rPr lang="en-US" dirty="0" err="1" smtClean="0"/>
              <a:t>Methyltransferases</a:t>
            </a:r>
            <a:endParaRPr lang="en-US" dirty="0" smtClean="0"/>
          </a:p>
          <a:p>
            <a:pPr lvl="1"/>
            <a:r>
              <a:rPr lang="en-US" dirty="0" smtClean="0"/>
              <a:t>Kinases</a:t>
            </a:r>
          </a:p>
          <a:p>
            <a:pPr marL="514350" indent="-514350">
              <a:buFont typeface="+mj-lt"/>
              <a:buAutoNum type="arabicPeriod"/>
            </a:pPr>
            <a:r>
              <a:rPr lang="en-US" dirty="0" smtClean="0"/>
              <a:t>ATP-dependent </a:t>
            </a:r>
            <a:r>
              <a:rPr lang="en-US" dirty="0"/>
              <a:t>chromatin remodeling complexes which either move, eject or restructure </a:t>
            </a:r>
            <a:r>
              <a:rPr lang="en-US" dirty="0" smtClean="0"/>
              <a:t>nucleosomes</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6</a:t>
            </a:fld>
            <a:endParaRPr lang="en-US"/>
          </a:p>
        </p:txBody>
      </p:sp>
      <p:pic>
        <p:nvPicPr>
          <p:cNvPr id="2050" name="Picture 2" descr="Skeletal formula of acetyl with all implicit hydrogens sh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7964" y="1019492"/>
            <a:ext cx="1371600" cy="10995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tein kinases catalyze the transfer of the Î³-phosphate on ATP to the target Â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869" y="4058840"/>
            <a:ext cx="4289424" cy="2159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41325" y="3770812"/>
            <a:ext cx="1000595" cy="369332"/>
          </a:xfrm>
          <a:prstGeom prst="rect">
            <a:avLst/>
          </a:prstGeom>
          <a:noFill/>
        </p:spPr>
        <p:txBody>
          <a:bodyPr wrap="none" rtlCol="0">
            <a:spAutoFit/>
          </a:bodyPr>
          <a:lstStyle/>
          <a:p>
            <a:r>
              <a:rPr lang="en-US" dirty="0" smtClean="0"/>
              <a:t>Kinases: </a:t>
            </a:r>
            <a:endParaRPr lang="en-US" dirty="0"/>
          </a:p>
        </p:txBody>
      </p:sp>
      <p:sp>
        <p:nvSpPr>
          <p:cNvPr id="8" name="TextBox 7"/>
          <p:cNvSpPr txBox="1"/>
          <p:nvPr/>
        </p:nvSpPr>
        <p:spPr>
          <a:xfrm>
            <a:off x="7341325" y="1114698"/>
            <a:ext cx="1430071" cy="369332"/>
          </a:xfrm>
          <a:prstGeom prst="rect">
            <a:avLst/>
          </a:prstGeom>
          <a:noFill/>
        </p:spPr>
        <p:txBody>
          <a:bodyPr wrap="none" rtlCol="0">
            <a:spAutoFit/>
          </a:bodyPr>
          <a:lstStyle/>
          <a:p>
            <a:r>
              <a:rPr lang="en-US" dirty="0" smtClean="0"/>
              <a:t>Acetyl group:</a:t>
            </a:r>
          </a:p>
        </p:txBody>
      </p:sp>
      <p:sp>
        <p:nvSpPr>
          <p:cNvPr id="11" name="TextBox 10"/>
          <p:cNvSpPr txBox="1"/>
          <p:nvPr/>
        </p:nvSpPr>
        <p:spPr>
          <a:xfrm>
            <a:off x="7341325" y="2346961"/>
            <a:ext cx="1513941" cy="369332"/>
          </a:xfrm>
          <a:prstGeom prst="rect">
            <a:avLst/>
          </a:prstGeom>
          <a:noFill/>
        </p:spPr>
        <p:txBody>
          <a:bodyPr wrap="none" rtlCol="0">
            <a:spAutoFit/>
          </a:bodyPr>
          <a:lstStyle/>
          <a:p>
            <a:r>
              <a:rPr lang="en-US" dirty="0" smtClean="0"/>
              <a:t>Methyl group:</a:t>
            </a:r>
          </a:p>
        </p:txBody>
      </p:sp>
      <p:pic>
        <p:nvPicPr>
          <p:cNvPr id="2054" name="Picture 6" descr="Image result for methyl grou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7964" y="2647406"/>
            <a:ext cx="1371600" cy="9794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668002" y="6139543"/>
            <a:ext cx="1217000" cy="261610"/>
          </a:xfrm>
          <a:prstGeom prst="rect">
            <a:avLst/>
          </a:prstGeom>
          <a:noFill/>
        </p:spPr>
        <p:txBody>
          <a:bodyPr wrap="none" rtlCol="0">
            <a:spAutoFit/>
          </a:bodyPr>
          <a:lstStyle/>
          <a:p>
            <a:r>
              <a:rPr lang="en-US" sz="1100" dirty="0" smtClean="0"/>
              <a:t>Source: Wikipedia</a:t>
            </a:r>
            <a:endParaRPr lang="en-US" sz="1100" dirty="0"/>
          </a:p>
        </p:txBody>
      </p:sp>
    </p:spTree>
    <p:extLst>
      <p:ext uri="{BB962C8B-B14F-4D97-AF65-F5344CB8AC3E}">
        <p14:creationId xmlns:p14="http://schemas.microsoft.com/office/powerpoint/2010/main" val="571838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Histone Modifications</a:t>
            </a:r>
            <a:endParaRPr lang="en-US" dirty="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7</a:t>
            </a:fld>
            <a:endParaRPr lang="en-US"/>
          </a:p>
        </p:txBody>
      </p:sp>
      <p:pic>
        <p:nvPicPr>
          <p:cNvPr id="6148" name="Picture 4" descr="https://jasn.asnjournals.org/content/jnephrol/19/11/2060/F2.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916" y="1399903"/>
            <a:ext cx="6808013" cy="4653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962459" y="6134460"/>
            <a:ext cx="1750800" cy="261610"/>
          </a:xfrm>
          <a:prstGeom prst="rect">
            <a:avLst/>
          </a:prstGeom>
          <a:noFill/>
        </p:spPr>
        <p:txBody>
          <a:bodyPr wrap="none" rtlCol="0">
            <a:spAutoFit/>
          </a:bodyPr>
          <a:lstStyle/>
          <a:p>
            <a:r>
              <a:rPr lang="en-US" sz="1100" dirty="0" smtClean="0"/>
              <a:t>Source: </a:t>
            </a:r>
            <a:r>
              <a:rPr lang="en-US" sz="1100" dirty="0" smtClean="0"/>
              <a:t>Dressler et al, 2008</a:t>
            </a:r>
            <a:endParaRPr lang="en-US" sz="1100" dirty="0"/>
          </a:p>
        </p:txBody>
      </p:sp>
      <p:sp>
        <p:nvSpPr>
          <p:cNvPr id="7" name="TextBox 6"/>
          <p:cNvSpPr txBox="1"/>
          <p:nvPr/>
        </p:nvSpPr>
        <p:spPr>
          <a:xfrm>
            <a:off x="106134" y="1828799"/>
            <a:ext cx="3543301" cy="4708981"/>
          </a:xfrm>
          <a:prstGeom prst="rect">
            <a:avLst/>
          </a:prstGeom>
          <a:noFill/>
        </p:spPr>
        <p:txBody>
          <a:bodyPr wrap="square" rtlCol="0">
            <a:spAutoFit/>
          </a:bodyPr>
          <a:lstStyle/>
          <a:p>
            <a:pPr marL="342900" indent="-342900">
              <a:buFont typeface="Arial" panose="020B0604020202020204" pitchFamily="34" charset="0"/>
              <a:buChar char="•"/>
            </a:pPr>
            <a:r>
              <a:rPr lang="en-US" altLang="en-US" sz="2000" dirty="0" smtClean="0">
                <a:latin typeface="inherit"/>
              </a:rPr>
              <a:t>mono-</a:t>
            </a:r>
            <a:r>
              <a:rPr lang="en-US" altLang="en-US" sz="2000" dirty="0">
                <a:latin typeface="inherit"/>
              </a:rPr>
              <a:t>, di-, or </a:t>
            </a:r>
            <a:r>
              <a:rPr lang="en-US" altLang="en-US" sz="2000" dirty="0" err="1">
                <a:latin typeface="inherit"/>
              </a:rPr>
              <a:t>trimethylation</a:t>
            </a:r>
            <a:r>
              <a:rPr lang="en-US" altLang="en-US" sz="2000" dirty="0">
                <a:latin typeface="inherit"/>
              </a:rPr>
              <a:t> (M) at arginine or lysine </a:t>
            </a:r>
            <a:r>
              <a:rPr lang="en-US" altLang="en-US" sz="2000" dirty="0" smtClean="0">
                <a:latin typeface="inherit"/>
              </a:rPr>
              <a:t>residues</a:t>
            </a:r>
          </a:p>
          <a:p>
            <a:pPr marL="342900" indent="-342900">
              <a:buFont typeface="Arial" panose="020B0604020202020204" pitchFamily="34" charset="0"/>
              <a:buChar char="•"/>
            </a:pPr>
            <a:r>
              <a:rPr lang="en-US" altLang="en-US" sz="2000" dirty="0" smtClean="0">
                <a:latin typeface="inherit"/>
              </a:rPr>
              <a:t>acetylation </a:t>
            </a:r>
            <a:r>
              <a:rPr lang="en-US" altLang="en-US" sz="2000" dirty="0">
                <a:latin typeface="inherit"/>
              </a:rPr>
              <a:t>(A) at lysine </a:t>
            </a:r>
            <a:r>
              <a:rPr lang="en-US" altLang="en-US" sz="2000" dirty="0" smtClean="0">
                <a:latin typeface="inherit"/>
              </a:rPr>
              <a:t>residues</a:t>
            </a:r>
          </a:p>
          <a:p>
            <a:pPr marL="342900" indent="-342900">
              <a:buFont typeface="Arial" panose="020B0604020202020204" pitchFamily="34" charset="0"/>
              <a:buChar char="•"/>
            </a:pPr>
            <a:r>
              <a:rPr lang="en-US" altLang="en-US" sz="2000" dirty="0" smtClean="0">
                <a:latin typeface="inherit"/>
              </a:rPr>
              <a:t>phosphorylation </a:t>
            </a:r>
            <a:r>
              <a:rPr lang="en-US" altLang="en-US" sz="2000" dirty="0">
                <a:latin typeface="inherit"/>
              </a:rPr>
              <a:t>(P) at serine residues. </a:t>
            </a:r>
            <a:endParaRPr lang="en-US" altLang="en-US" sz="2000" dirty="0" smtClean="0">
              <a:latin typeface="inherit"/>
            </a:endParaRPr>
          </a:p>
          <a:p>
            <a:pPr marL="342900" indent="-342900">
              <a:buFont typeface="Arial" panose="020B0604020202020204" pitchFamily="34" charset="0"/>
              <a:buChar char="•"/>
            </a:pPr>
            <a:r>
              <a:rPr lang="en-US" altLang="en-US" sz="2000" dirty="0" smtClean="0">
                <a:latin typeface="inherit"/>
              </a:rPr>
              <a:t>Some </a:t>
            </a:r>
            <a:r>
              <a:rPr lang="en-US" altLang="en-US" sz="2000" dirty="0">
                <a:latin typeface="inherit"/>
              </a:rPr>
              <a:t>amino acids, such as lysine 9 of histone H3, can be subject to either acetylation or methylation, but not </a:t>
            </a:r>
            <a:r>
              <a:rPr lang="en-US" altLang="en-US" sz="2000" dirty="0" smtClean="0">
                <a:latin typeface="inherit"/>
              </a:rPr>
              <a:t>both</a:t>
            </a:r>
          </a:p>
          <a:p>
            <a:pPr marL="342900" indent="-342900">
              <a:buFont typeface="Arial" panose="020B0604020202020204" pitchFamily="34" charset="0"/>
              <a:buChar char="•"/>
            </a:pPr>
            <a:r>
              <a:rPr lang="en-US" altLang="en-US" sz="2000" dirty="0" smtClean="0">
                <a:latin typeface="inherit"/>
              </a:rPr>
              <a:t>H3 </a:t>
            </a:r>
            <a:r>
              <a:rPr lang="en-US" altLang="en-US" sz="2000" dirty="0" err="1" smtClean="0">
                <a:latin typeface="inherit"/>
              </a:rPr>
              <a:t>trimethyl</a:t>
            </a:r>
            <a:r>
              <a:rPr lang="en-US" altLang="en-US" sz="2000" dirty="0" smtClean="0">
                <a:latin typeface="inherit"/>
              </a:rPr>
              <a:t> K4 is popular to look at</a:t>
            </a:r>
            <a:endParaRPr lang="en-US" altLang="en-US" sz="2000" dirty="0">
              <a:latin typeface="Arial" panose="020B0604020202020204" pitchFamily="34" charset="0"/>
            </a:endParaRPr>
          </a:p>
          <a:p>
            <a:pPr marL="342900" indent="-342900">
              <a:buFont typeface="Arial" panose="020B0604020202020204" pitchFamily="34" charset="0"/>
              <a:buChar char="•"/>
            </a:pPr>
            <a:endParaRPr lang="en-US" sz="2000" dirty="0"/>
          </a:p>
        </p:txBody>
      </p:sp>
      <p:sp>
        <p:nvSpPr>
          <p:cNvPr id="10" name="5-Point Star 9"/>
          <p:cNvSpPr/>
          <p:nvPr/>
        </p:nvSpPr>
        <p:spPr>
          <a:xfrm>
            <a:off x="4415691" y="1359877"/>
            <a:ext cx="257907" cy="257908"/>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248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17229569"/>
              </p:ext>
            </p:extLst>
          </p:nvPr>
        </p:nvGraphicFramePr>
        <p:xfrm>
          <a:off x="4005943" y="426720"/>
          <a:ext cx="4439193" cy="1091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dirty="0" smtClean="0"/>
              <a:t>BIOS 6660 Spring 2019</a:t>
            </a:r>
            <a:endParaRPr lang="en-US" dirty="0"/>
          </a:p>
        </p:txBody>
      </p:sp>
      <p:sp>
        <p:nvSpPr>
          <p:cNvPr id="6" name="Slide Number Placeholder 5"/>
          <p:cNvSpPr>
            <a:spLocks noGrp="1"/>
          </p:cNvSpPr>
          <p:nvPr>
            <p:ph type="sldNum" sz="quarter" idx="12"/>
          </p:nvPr>
        </p:nvSpPr>
        <p:spPr/>
        <p:txBody>
          <a:bodyPr/>
          <a:lstStyle/>
          <a:p>
            <a:fld id="{D97ACF2E-D518-4C68-89DF-E8A0B78093AD}" type="slidenum">
              <a:rPr lang="en-US" smtClean="0"/>
              <a:t>8</a:t>
            </a:fld>
            <a:endParaRPr lang="en-US"/>
          </a:p>
        </p:txBody>
      </p:sp>
      <p:pic>
        <p:nvPicPr>
          <p:cNvPr id="4098" name="Picture 2" descr="Image result for transcription polymerase prote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1553" y="2464525"/>
            <a:ext cx="7134806" cy="28651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838200" y="1825625"/>
            <a:ext cx="4056017"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RNA Polymerase needs to attach to DNA</a:t>
            </a:r>
            <a:endParaRPr lang="en-US" dirty="0"/>
          </a:p>
          <a:p>
            <a:r>
              <a:rPr lang="en-US" dirty="0" smtClean="0"/>
              <a:t>But how does it know where to go and bind to?</a:t>
            </a:r>
          </a:p>
          <a:p>
            <a:r>
              <a:rPr lang="en-US" dirty="0" smtClean="0"/>
              <a:t>Promoter regions</a:t>
            </a:r>
          </a:p>
          <a:p>
            <a:pPr lvl="1"/>
            <a:r>
              <a:rPr lang="en-US" dirty="0" smtClean="0"/>
              <a:t>≈100–1,000 </a:t>
            </a:r>
            <a:r>
              <a:rPr lang="en-US" dirty="0" err="1" smtClean="0"/>
              <a:t>bp</a:t>
            </a:r>
            <a:r>
              <a:rPr lang="en-US" dirty="0" smtClean="0"/>
              <a:t> long right before the transcription start site (TSS)</a:t>
            </a:r>
          </a:p>
          <a:p>
            <a:pPr lvl="1"/>
            <a:r>
              <a:rPr lang="en-US" dirty="0" smtClean="0"/>
              <a:t>TATA box</a:t>
            </a:r>
          </a:p>
          <a:p>
            <a:r>
              <a:rPr lang="en-US" dirty="0" smtClean="0"/>
              <a:t> </a:t>
            </a:r>
            <a:r>
              <a:rPr lang="en-US" dirty="0"/>
              <a:t>Enhancer Regions</a:t>
            </a:r>
          </a:p>
          <a:p>
            <a:pPr lvl="1"/>
            <a:r>
              <a:rPr lang="en-US" dirty="0"/>
              <a:t>≈ 50–1,500 </a:t>
            </a:r>
            <a:r>
              <a:rPr lang="en-US" dirty="0" err="1"/>
              <a:t>bp</a:t>
            </a:r>
            <a:r>
              <a:rPr lang="en-US" dirty="0"/>
              <a:t> long</a:t>
            </a:r>
          </a:p>
          <a:p>
            <a:pPr lvl="1"/>
            <a:r>
              <a:rPr lang="en-US" dirty="0"/>
              <a:t>Can be located up to 1 Mb  away</a:t>
            </a:r>
          </a:p>
          <a:p>
            <a:pPr lvl="1"/>
            <a:r>
              <a:rPr lang="en-US" dirty="0"/>
              <a:t>always cis-acting</a:t>
            </a:r>
            <a:endParaRPr lang="en-US" dirty="0" smtClean="0"/>
          </a:p>
          <a:p>
            <a:pPr lvl="1"/>
            <a:endParaRPr lang="en-US" dirty="0" smtClean="0"/>
          </a:p>
        </p:txBody>
      </p:sp>
      <p:sp>
        <p:nvSpPr>
          <p:cNvPr id="11" name="TextBox 10"/>
          <p:cNvSpPr txBox="1"/>
          <p:nvPr/>
        </p:nvSpPr>
        <p:spPr>
          <a:xfrm>
            <a:off x="10154201" y="5199015"/>
            <a:ext cx="1709122" cy="261610"/>
          </a:xfrm>
          <a:prstGeom prst="rect">
            <a:avLst/>
          </a:prstGeom>
          <a:noFill/>
        </p:spPr>
        <p:txBody>
          <a:bodyPr wrap="none" rtlCol="0">
            <a:spAutoFit/>
          </a:bodyPr>
          <a:lstStyle/>
          <a:p>
            <a:r>
              <a:rPr lang="en-US" sz="1100" dirty="0" smtClean="0"/>
              <a:t>Source: Pearson Education</a:t>
            </a:r>
            <a:endParaRPr lang="en-US" sz="1100" dirty="0"/>
          </a:p>
        </p:txBody>
      </p:sp>
    </p:spTree>
    <p:extLst>
      <p:ext uri="{BB962C8B-B14F-4D97-AF65-F5344CB8AC3E}">
        <p14:creationId xmlns:p14="http://schemas.microsoft.com/office/powerpoint/2010/main" val="272201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Factors</a:t>
            </a:r>
            <a:endParaRPr lang="en-US" dirty="0"/>
          </a:p>
        </p:txBody>
      </p:sp>
      <p:sp>
        <p:nvSpPr>
          <p:cNvPr id="3" name="Content Placeholder 2"/>
          <p:cNvSpPr>
            <a:spLocks noGrp="1"/>
          </p:cNvSpPr>
          <p:nvPr>
            <p:ph idx="1"/>
          </p:nvPr>
        </p:nvSpPr>
        <p:spPr>
          <a:xfrm>
            <a:off x="838200" y="1825625"/>
            <a:ext cx="10474234" cy="4351338"/>
          </a:xfrm>
        </p:spPr>
        <p:txBody>
          <a:bodyPr>
            <a:normAutofit fontScale="92500"/>
          </a:bodyPr>
          <a:lstStyle/>
          <a:p>
            <a:r>
              <a:rPr lang="en-US" dirty="0"/>
              <a:t>Basal, or general, transcription factors are necessary for RNA polymerase to function at a site of transcription in </a:t>
            </a:r>
            <a:r>
              <a:rPr lang="en-US" dirty="0" smtClean="0"/>
              <a:t>eukaryotes</a:t>
            </a:r>
          </a:p>
          <a:p>
            <a:pPr lvl="1"/>
            <a:r>
              <a:rPr lang="en-US" dirty="0"/>
              <a:t>C</a:t>
            </a:r>
            <a:r>
              <a:rPr lang="en-US" dirty="0" smtClean="0"/>
              <a:t>onsidered </a:t>
            </a:r>
            <a:r>
              <a:rPr lang="en-US" dirty="0"/>
              <a:t>the most basic set of proteins needed to activate gene transcription</a:t>
            </a:r>
            <a:endParaRPr lang="en-US" dirty="0" smtClean="0"/>
          </a:p>
          <a:p>
            <a:r>
              <a:rPr lang="en-US" dirty="0" smtClean="0"/>
              <a:t>Bind </a:t>
            </a:r>
            <a:r>
              <a:rPr lang="en-US" dirty="0"/>
              <a:t>to either enhancer or promoter regions of DNA adjacent to the genes that they </a:t>
            </a:r>
            <a:r>
              <a:rPr lang="en-US" dirty="0" smtClean="0"/>
              <a:t>regulate</a:t>
            </a:r>
          </a:p>
          <a:p>
            <a:r>
              <a:rPr lang="en-US" dirty="0" smtClean="0"/>
              <a:t>Can cause gene to be either </a:t>
            </a:r>
            <a:r>
              <a:rPr lang="en-US" dirty="0" smtClean="0">
                <a:solidFill>
                  <a:srgbClr val="FF0000"/>
                </a:solidFill>
              </a:rPr>
              <a:t>up- </a:t>
            </a:r>
            <a:r>
              <a:rPr lang="en-US" dirty="0" smtClean="0"/>
              <a:t>or </a:t>
            </a:r>
            <a:r>
              <a:rPr lang="en-US" dirty="0" smtClean="0">
                <a:solidFill>
                  <a:schemeClr val="accent5"/>
                </a:solidFill>
              </a:rPr>
              <a:t>down-</a:t>
            </a:r>
            <a:r>
              <a:rPr lang="en-US" dirty="0" smtClean="0"/>
              <a:t> regulated</a:t>
            </a:r>
          </a:p>
          <a:p>
            <a:r>
              <a:rPr lang="en-US" dirty="0" smtClean="0"/>
              <a:t>Many mechanisms:</a:t>
            </a:r>
          </a:p>
          <a:p>
            <a:pPr lvl="1"/>
            <a:r>
              <a:rPr lang="en-US" dirty="0" smtClean="0">
                <a:solidFill>
                  <a:srgbClr val="FF0000"/>
                </a:solidFill>
              </a:rPr>
              <a:t>Stabilize</a:t>
            </a:r>
            <a:r>
              <a:rPr lang="en-US" dirty="0" smtClean="0"/>
              <a:t> </a:t>
            </a:r>
            <a:r>
              <a:rPr lang="en-US" dirty="0"/>
              <a:t>or </a:t>
            </a:r>
            <a:r>
              <a:rPr lang="en-US" dirty="0">
                <a:solidFill>
                  <a:schemeClr val="accent5"/>
                </a:solidFill>
              </a:rPr>
              <a:t>block</a:t>
            </a:r>
            <a:r>
              <a:rPr lang="en-US" dirty="0"/>
              <a:t> the binding of RNA polymerase to DNA</a:t>
            </a:r>
          </a:p>
          <a:p>
            <a:pPr lvl="1"/>
            <a:r>
              <a:rPr lang="en-US" dirty="0" smtClean="0"/>
              <a:t>Catalyze </a:t>
            </a:r>
            <a:r>
              <a:rPr lang="en-US" dirty="0" smtClean="0">
                <a:solidFill>
                  <a:srgbClr val="FF0000"/>
                </a:solidFill>
              </a:rPr>
              <a:t>acetylation</a:t>
            </a:r>
            <a:r>
              <a:rPr lang="en-US" dirty="0" smtClean="0"/>
              <a:t> or </a:t>
            </a:r>
            <a:r>
              <a:rPr lang="en-US" dirty="0" err="1" smtClean="0">
                <a:solidFill>
                  <a:schemeClr val="accent5"/>
                </a:solidFill>
              </a:rPr>
              <a:t>deacetylation</a:t>
            </a:r>
            <a:r>
              <a:rPr lang="en-US" dirty="0" smtClean="0"/>
              <a:t> of histones</a:t>
            </a:r>
          </a:p>
          <a:p>
            <a:pPr lvl="1"/>
            <a:r>
              <a:rPr lang="en-US" dirty="0" smtClean="0"/>
              <a:t>Recruit </a:t>
            </a:r>
            <a:r>
              <a:rPr lang="en-US" dirty="0">
                <a:solidFill>
                  <a:srgbClr val="FF0000"/>
                </a:solidFill>
              </a:rPr>
              <a:t>coactivator</a:t>
            </a:r>
            <a:r>
              <a:rPr lang="en-US" dirty="0"/>
              <a:t> or </a:t>
            </a:r>
            <a:r>
              <a:rPr lang="en-US" dirty="0">
                <a:solidFill>
                  <a:schemeClr val="accent5"/>
                </a:solidFill>
              </a:rPr>
              <a:t>corepressor</a:t>
            </a:r>
            <a:r>
              <a:rPr lang="en-US" dirty="0"/>
              <a:t> proteins to the transcription factor DNA complex</a:t>
            </a:r>
            <a:endParaRPr lang="en-US" dirty="0"/>
          </a:p>
          <a:p>
            <a:pPr lvl="1"/>
            <a:endParaRPr lang="en-US" dirty="0" smtClean="0"/>
          </a:p>
        </p:txBody>
      </p:sp>
      <p:sp>
        <p:nvSpPr>
          <p:cNvPr id="4" name="Date Placeholder 3"/>
          <p:cNvSpPr>
            <a:spLocks noGrp="1"/>
          </p:cNvSpPr>
          <p:nvPr>
            <p:ph type="dt" sz="half" idx="10"/>
          </p:nvPr>
        </p:nvSpPr>
        <p:spPr/>
        <p:txBody>
          <a:bodyPr/>
          <a:lstStyle/>
          <a:p>
            <a:r>
              <a:rPr lang="en-US" smtClean="0"/>
              <a:t>Lecture 17: 26 March 2019</a:t>
            </a:r>
            <a:endParaRPr lang="en-US"/>
          </a:p>
        </p:txBody>
      </p:sp>
      <p:sp>
        <p:nvSpPr>
          <p:cNvPr id="5" name="Footer Placeholder 4"/>
          <p:cNvSpPr>
            <a:spLocks noGrp="1"/>
          </p:cNvSpPr>
          <p:nvPr>
            <p:ph type="ftr" sz="quarter" idx="11"/>
          </p:nvPr>
        </p:nvSpPr>
        <p:spPr/>
        <p:txBody>
          <a:bodyPr/>
          <a:lstStyle/>
          <a:p>
            <a:r>
              <a:rPr lang="en-US" smtClean="0"/>
              <a:t>BIOS 6660 Spring 2019</a:t>
            </a:r>
            <a:endParaRPr lang="en-US"/>
          </a:p>
        </p:txBody>
      </p:sp>
      <p:sp>
        <p:nvSpPr>
          <p:cNvPr id="6" name="Slide Number Placeholder 5"/>
          <p:cNvSpPr>
            <a:spLocks noGrp="1"/>
          </p:cNvSpPr>
          <p:nvPr>
            <p:ph type="sldNum" sz="quarter" idx="12"/>
          </p:nvPr>
        </p:nvSpPr>
        <p:spPr/>
        <p:txBody>
          <a:bodyPr/>
          <a:lstStyle/>
          <a:p>
            <a:fld id="{D97ACF2E-D518-4C68-89DF-E8A0B78093AD}" type="slidenum">
              <a:rPr lang="en-US" smtClean="0"/>
              <a:t>9</a:t>
            </a:fld>
            <a:endParaRPr lang="en-US"/>
          </a:p>
        </p:txBody>
      </p:sp>
    </p:spTree>
    <p:extLst>
      <p:ext uri="{BB962C8B-B14F-4D97-AF65-F5344CB8AC3E}">
        <p14:creationId xmlns:p14="http://schemas.microsoft.com/office/powerpoint/2010/main" val="1562282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8315</TotalTime>
  <Words>2013</Words>
  <Application>Microsoft Office PowerPoint</Application>
  <PresentationFormat>Widescreen</PresentationFormat>
  <Paragraphs>447</Paragraphs>
  <Slides>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Cambria Math</vt:lpstr>
      <vt:lpstr>inherit</vt:lpstr>
      <vt:lpstr>Office Theme</vt:lpstr>
      <vt:lpstr>ChIP-Seq Data Analysis 1</vt:lpstr>
      <vt:lpstr>Overview From Last Time</vt:lpstr>
      <vt:lpstr>Chromosomes</vt:lpstr>
      <vt:lpstr>Nucleosome</vt:lpstr>
      <vt:lpstr>DNA-Protein Physical Interaction</vt:lpstr>
      <vt:lpstr>Chromatin Remodeling</vt:lpstr>
      <vt:lpstr>Histone Modifications</vt:lpstr>
      <vt:lpstr>Transcription</vt:lpstr>
      <vt:lpstr>Transcription Factors</vt:lpstr>
      <vt:lpstr>PowerPoint Presentation</vt:lpstr>
      <vt:lpstr>ENCODE</vt:lpstr>
      <vt:lpstr>ChIP-Seq</vt:lpstr>
      <vt:lpstr>Chromatin Immunoprecipitation (Steps 1&amp;2)</vt:lpstr>
      <vt:lpstr>Chromatin Immunoprecipitation (Steps 3&amp;4)</vt:lpstr>
      <vt:lpstr>ChIP-Paired With Some DNA Technology</vt:lpstr>
      <vt:lpstr>Negative Controls</vt:lpstr>
      <vt:lpstr>Sequencing &amp; Experimental Design  </vt:lpstr>
      <vt:lpstr>ChIP-Seq Pre-Processing </vt:lpstr>
      <vt:lpstr>ENCODE Pipeline</vt:lpstr>
      <vt:lpstr>Peak Calling</vt:lpstr>
      <vt:lpstr>Histone vs TF Peaks</vt:lpstr>
      <vt:lpstr>Read Shifting</vt:lpstr>
      <vt:lpstr>Cross-Correlation</vt:lpstr>
      <vt:lpstr>Normalization</vt:lpstr>
      <vt:lpstr>Peak Calling Programs</vt:lpstr>
      <vt:lpstr>New Recommendations</vt:lpstr>
      <vt:lpstr>MACS/MACS2</vt:lpstr>
      <vt:lpstr>MACS2 Code</vt:lpstr>
      <vt:lpstr>BED File Format</vt:lpstr>
      <vt:lpstr>MACS2 Code</vt:lpstr>
      <vt:lpstr>MACS2 Code</vt:lpstr>
      <vt:lpstr>Bedgraph &amp; BigWig Files</vt:lpstr>
      <vt:lpstr>MAC2 Output</vt:lpstr>
      <vt:lpstr>MACS2 Output</vt:lpstr>
      <vt:lpstr>Analyses with Peaks</vt:lpstr>
      <vt:lpstr>Peak Annotation</vt:lpstr>
      <vt:lpstr>ChIPseeker Code</vt:lpstr>
      <vt:lpstr>ChIPseeker Code – coverage plot</vt:lpstr>
      <vt:lpstr>ChIPseeker Code – TSS Distance Code</vt:lpstr>
      <vt:lpstr>ChIPseeker Code – Peak Annotation</vt:lpstr>
      <vt:lpstr>Summary</vt:lpstr>
      <vt:lpstr>References</vt:lpstr>
      <vt:lpstr>References Continued</vt:lpstr>
    </vt:vector>
  </TitlesOfParts>
  <Company>University of Colorado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ChIP-Seq Data Analysis 1</dc:title>
  <dc:creator>Vanderlinden, Lauren</dc:creator>
  <cp:lastModifiedBy>Vanderlinden, Lauren</cp:lastModifiedBy>
  <cp:revision>85</cp:revision>
  <dcterms:created xsi:type="dcterms:W3CDTF">2019-03-12T21:39:06Z</dcterms:created>
  <dcterms:modified xsi:type="dcterms:W3CDTF">2019-03-26T06:37:28Z</dcterms:modified>
</cp:coreProperties>
</file>